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68" r:id="rId3"/>
    <p:sldId id="270" r:id="rId4"/>
    <p:sldId id="271" r:id="rId5"/>
    <p:sldId id="272" r:id="rId6"/>
    <p:sldId id="273" r:id="rId7"/>
    <p:sldId id="274" r:id="rId8"/>
    <p:sldId id="276" r:id="rId9"/>
    <p:sldId id="275" r:id="rId10"/>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4685"/>
    <a:srgbClr val="0A2246"/>
    <a:srgbClr val="003366"/>
    <a:srgbClr val="0F346B"/>
    <a:srgbClr val="1D4886"/>
    <a:srgbClr val="1C4785"/>
    <a:srgbClr val="1C47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2" d="100"/>
          <a:sy n="72" d="100"/>
        </p:scale>
        <p:origin x="660" y="78"/>
      </p:cViewPr>
      <p:guideLst>
        <p:guide orient="horz" pos="2160"/>
        <p:guide pos="3840"/>
      </p:guideLst>
    </p:cSldViewPr>
  </p:slideViewPr>
  <p:notesTextViewPr>
    <p:cViewPr>
      <p:scale>
        <a:sx n="1" d="1"/>
        <a:sy n="1" d="1"/>
      </p:scale>
      <p:origin x="0" y="0"/>
    </p:cViewPr>
  </p:notesTextViewPr>
  <p:notesViewPr>
    <p:cSldViewPr snapToGrid="0">
      <p:cViewPr varScale="1">
        <p:scale>
          <a:sx n="72" d="100"/>
          <a:sy n="72" d="100"/>
        </p:scale>
        <p:origin x="18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C96427F3-134A-4FFB-858F-CE24B0CB3519}" type="datetimeFigureOut">
              <a:rPr lang="en-US" smtClean="0"/>
              <a:t>8/10/2024</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F521B7ED-EBE3-41CC-B0F5-B226B3FBC1FD}" type="slidenum">
              <a:rPr lang="en-US" smtClean="0"/>
              <a:t>‹#›</a:t>
            </a:fld>
            <a:endParaRPr lang="en-US"/>
          </a:p>
        </p:txBody>
      </p:sp>
    </p:spTree>
    <p:extLst>
      <p:ext uri="{BB962C8B-B14F-4D97-AF65-F5344CB8AC3E}">
        <p14:creationId xmlns:p14="http://schemas.microsoft.com/office/powerpoint/2010/main" val="239662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799E53E9-0DC6-48A1-AD43-315F7B10A02A}" type="datetimeFigureOut">
              <a:rPr lang="en-US" smtClean="0"/>
              <a:t>8/10/2024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D9E804C-E1BB-4E1F-96D4-238CD75362DB}" type="slidenum">
              <a:rPr lang="en-US" smtClean="0"/>
              <a:t>‹#›</a:t>
            </a:fld>
            <a:endParaRPr lang="en-US"/>
          </a:p>
        </p:txBody>
      </p:sp>
    </p:spTree>
    <p:extLst>
      <p:ext uri="{BB962C8B-B14F-4D97-AF65-F5344CB8AC3E}">
        <p14:creationId xmlns:p14="http://schemas.microsoft.com/office/powerpoint/2010/main" val="3764980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100000">
              <a:srgbClr val="1D4886"/>
            </a:gs>
            <a:gs pos="0">
              <a:srgbClr val="0A2246"/>
            </a:gs>
          </a:gsLst>
          <a:lin ang="5400000" scaled="1"/>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25AEB22-3903-4565-8E89-57EEE77F515D}"/>
              </a:ext>
            </a:extLst>
          </p:cNvPr>
          <p:cNvPicPr>
            <a:picLocks noChangeAspect="1"/>
          </p:cNvPicPr>
          <p:nvPr userDrawn="1"/>
        </p:nvPicPr>
        <p:blipFill rotWithShape="1">
          <a:blip r:embed="rId2">
            <a:duotone>
              <a:prstClr val="black"/>
              <a:schemeClr val="tx2">
                <a:tint val="45000"/>
                <a:satMod val="400000"/>
              </a:schemeClr>
            </a:duotone>
            <a:alphaModFix amt="60000"/>
            <a:extLst>
              <a:ext uri="{BEBA8EAE-BF5A-486C-A8C5-ECC9F3942E4B}">
                <a14:imgProps xmlns:a14="http://schemas.microsoft.com/office/drawing/2010/main">
                  <a14:imgLayer r:embed="rId3">
                    <a14:imgEffect>
                      <a14:artisticGlowDiffused/>
                    </a14:imgEffect>
                    <a14:imgEffect>
                      <a14:brightnessContrast bright="59000" contrast="68000"/>
                    </a14:imgEffect>
                  </a14:imgLayer>
                </a14:imgProps>
              </a:ext>
              <a:ext uri="{28A0092B-C50C-407E-A947-70E740481C1C}">
                <a14:useLocalDpi xmlns:a14="http://schemas.microsoft.com/office/drawing/2010/main"/>
              </a:ext>
            </a:extLst>
          </a:blip>
          <a:srcRect l="46601" t="2654" r="7599"/>
          <a:stretch/>
        </p:blipFill>
        <p:spPr>
          <a:xfrm>
            <a:off x="-1" y="3509963"/>
            <a:ext cx="3146679" cy="3358083"/>
          </a:xfrm>
          <a:prstGeom prst="rect">
            <a:avLst/>
          </a:prstGeom>
        </p:spPr>
      </p:pic>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l="21878" t="94162" r="21685" b="1157"/>
          <a:stretch/>
        </p:blipFill>
        <p:spPr>
          <a:xfrm>
            <a:off x="3510723" y="6456981"/>
            <a:ext cx="5170554" cy="321506"/>
          </a:xfrm>
          <a:prstGeom prst="rect">
            <a:avLst/>
          </a:prstGeom>
        </p:spPr>
      </p:pic>
      <p:sp>
        <p:nvSpPr>
          <p:cNvPr id="2" name="Title 1"/>
          <p:cNvSpPr>
            <a:spLocks noGrp="1"/>
          </p:cNvSpPr>
          <p:nvPr>
            <p:ph type="ctrTitle"/>
          </p:nvPr>
        </p:nvSpPr>
        <p:spPr>
          <a:xfrm>
            <a:off x="914400" y="1537252"/>
            <a:ext cx="10363200" cy="1972711"/>
          </a:xfrm>
        </p:spPr>
        <p:txBody>
          <a:bodyPr anchor="b">
            <a:normAutofit/>
          </a:bodyPr>
          <a:lstStyle>
            <a:lvl1pPr algn="ctr">
              <a:defRPr sz="6000">
                <a:solidFill>
                  <a:schemeClr val="bg1"/>
                </a:solidFill>
                <a:latin typeface="Alexon RR" panose="02000300000000000000" pitchFamily="50" charset="0"/>
              </a:defRPr>
            </a:lvl1pPr>
          </a:lstStyle>
          <a:p>
            <a:r>
              <a:rPr lang="en-US" dirty="0"/>
              <a:t>Click to edit Master title style</a:t>
            </a:r>
          </a:p>
        </p:txBody>
      </p:sp>
      <p:sp>
        <p:nvSpPr>
          <p:cNvPr id="3" name="Subtitle 2"/>
          <p:cNvSpPr>
            <a:spLocks noGrp="1"/>
          </p:cNvSpPr>
          <p:nvPr>
            <p:ph type="subTitle" idx="1"/>
          </p:nvPr>
        </p:nvSpPr>
        <p:spPr>
          <a:xfrm>
            <a:off x="1524000" y="3750365"/>
            <a:ext cx="9144000" cy="1507435"/>
          </a:xfrm>
        </p:spPr>
        <p:txBody>
          <a:bodyPr/>
          <a:lstStyle>
            <a:lvl1pPr marL="0" indent="0" algn="ctr">
              <a:buNone/>
              <a:defRPr sz="2400">
                <a:solidFill>
                  <a:schemeClr val="bg1"/>
                </a:solidFill>
                <a:latin typeface="Alexon RR" panose="02000300000000000000" pitchFamily="50"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767523" y="5653019"/>
            <a:ext cx="2743200" cy="365125"/>
          </a:xfrm>
        </p:spPr>
        <p:txBody>
          <a:bodyPr/>
          <a:lstStyle/>
          <a:p>
            <a:fld id="{7287147D-8531-4EF9-A41A-7503F0AF64C4}" type="datetimeFigureOut">
              <a:rPr lang="en-US" smtClean="0"/>
              <a:t>8/10/2024</a:t>
            </a:fld>
            <a:endParaRPr lang="en-US"/>
          </a:p>
        </p:txBody>
      </p:sp>
      <p:sp>
        <p:nvSpPr>
          <p:cNvPr id="5" name="Footer Placeholder 4"/>
          <p:cNvSpPr>
            <a:spLocks noGrp="1"/>
          </p:cNvSpPr>
          <p:nvPr>
            <p:ph type="ftr" sz="quarter" idx="11"/>
          </p:nvPr>
        </p:nvSpPr>
        <p:spPr>
          <a:xfrm>
            <a:off x="4038600" y="5653019"/>
            <a:ext cx="4114800" cy="365125"/>
          </a:xfrm>
        </p:spPr>
        <p:txBody>
          <a:bodyPr/>
          <a:lstStyle/>
          <a:p>
            <a:endParaRPr lang="en-US" dirty="0"/>
          </a:p>
        </p:txBody>
      </p:sp>
      <p:sp>
        <p:nvSpPr>
          <p:cNvPr id="6" name="Slide Number Placeholder 5"/>
          <p:cNvSpPr>
            <a:spLocks noGrp="1"/>
          </p:cNvSpPr>
          <p:nvPr>
            <p:ph type="sldNum" sz="quarter" idx="12"/>
          </p:nvPr>
        </p:nvSpPr>
        <p:spPr>
          <a:xfrm>
            <a:off x="8681277" y="5653019"/>
            <a:ext cx="2743200" cy="365125"/>
          </a:xfrm>
        </p:spPr>
        <p:txBody>
          <a:bodyPr/>
          <a:lstStyle/>
          <a:p>
            <a:fld id="{80FA636C-79B5-490E-A768-D9BE77AF68C9}" type="slidenum">
              <a:rPr lang="en-US" smtClean="0"/>
              <a:t>‹#›</a:t>
            </a:fld>
            <a:endParaRPr lang="en-US"/>
          </a:p>
        </p:txBody>
      </p:sp>
      <p:sp>
        <p:nvSpPr>
          <p:cNvPr id="12" name="TextBox 11"/>
          <p:cNvSpPr txBox="1"/>
          <p:nvPr userDrawn="1"/>
        </p:nvSpPr>
        <p:spPr>
          <a:xfrm>
            <a:off x="6852481" y="465853"/>
            <a:ext cx="2419627" cy="830997"/>
          </a:xfrm>
          <a:prstGeom prst="rect">
            <a:avLst/>
          </a:prstGeom>
          <a:noFill/>
        </p:spPr>
        <p:txBody>
          <a:bodyPr wrap="square" rtlCol="0">
            <a:spAutoFit/>
          </a:bodyPr>
          <a:lstStyle/>
          <a:p>
            <a:pPr algn="r"/>
            <a:r>
              <a:rPr lang="en-US" sz="1600" dirty="0">
                <a:solidFill>
                  <a:srgbClr val="FFC000"/>
                </a:solidFill>
                <a:latin typeface="Alexon RR" panose="02000300000000000000" pitchFamily="50" charset="0"/>
              </a:rPr>
              <a:t>UNIVERSITAS MUHAMMADIYAH SIDOARJO</a:t>
            </a:r>
          </a:p>
        </p:txBody>
      </p:sp>
      <p:pic>
        <p:nvPicPr>
          <p:cNvPr id="8" name="Picture 7">
            <a:extLst>
              <a:ext uri="{FF2B5EF4-FFF2-40B4-BE49-F238E27FC236}">
                <a16:creationId xmlns:a16="http://schemas.microsoft.com/office/drawing/2014/main" id="{ECE09FEC-B5E6-42FE-A962-715FFDDFA56C}"/>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9575247" y="226794"/>
            <a:ext cx="2187844" cy="1005222"/>
          </a:xfrm>
          <a:prstGeom prst="rect">
            <a:avLst/>
          </a:prstGeom>
        </p:spPr>
      </p:pic>
      <p:cxnSp>
        <p:nvCxnSpPr>
          <p:cNvPr id="10" name="Straight Connector 9">
            <a:extLst>
              <a:ext uri="{FF2B5EF4-FFF2-40B4-BE49-F238E27FC236}">
                <a16:creationId xmlns:a16="http://schemas.microsoft.com/office/drawing/2014/main" id="{0053CFCA-2B0F-4882-B7BA-39B332184721}"/>
              </a:ext>
            </a:extLst>
          </p:cNvPr>
          <p:cNvCxnSpPr>
            <a:cxnSpLocks/>
          </p:cNvCxnSpPr>
          <p:nvPr userDrawn="1"/>
        </p:nvCxnSpPr>
        <p:spPr>
          <a:xfrm>
            <a:off x="9372600" y="465853"/>
            <a:ext cx="0" cy="830997"/>
          </a:xfrm>
          <a:prstGeom prst="line">
            <a:avLst/>
          </a:prstGeom>
          <a:ln w="28575">
            <a:solidFill>
              <a:srgbClr val="FFC000"/>
            </a:solidFill>
          </a:ln>
        </p:spPr>
        <p:style>
          <a:lnRef idx="1">
            <a:schemeClr val="accent2"/>
          </a:lnRef>
          <a:fillRef idx="0">
            <a:schemeClr val="accent2"/>
          </a:fillRef>
          <a:effectRef idx="0">
            <a:schemeClr val="accent2"/>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a:ext>
            </a:extLst>
          </a:blip>
          <a:srcRect t="23661"/>
          <a:stretch/>
        </p:blipFill>
        <p:spPr>
          <a:xfrm>
            <a:off x="144674" y="314231"/>
            <a:ext cx="11830877" cy="6466395"/>
          </a:xfrm>
          <a:prstGeom prst="rect">
            <a:avLst/>
          </a:prstGeom>
        </p:spPr>
      </p:pic>
      <p:sp>
        <p:nvSpPr>
          <p:cNvPr id="2" name="Title 1"/>
          <p:cNvSpPr>
            <a:spLocks noGrp="1"/>
          </p:cNvSpPr>
          <p:nvPr>
            <p:ph type="title"/>
          </p:nvPr>
        </p:nvSpPr>
        <p:spPr>
          <a:xfrm>
            <a:off x="166758" y="113336"/>
            <a:ext cx="11830877" cy="1042123"/>
          </a:xfrm>
          <a:solidFill>
            <a:srgbClr val="1B4685"/>
          </a:solidFill>
        </p:spPr>
        <p:txBody>
          <a:bodyPr/>
          <a:lstStyle>
            <a:lvl1pPr algn="ctr">
              <a:defRPr>
                <a:solidFill>
                  <a:schemeClr val="bg1"/>
                </a:solidFill>
                <a:latin typeface="Alexon RR" panose="02000300000000000000" pitchFamily="50" charset="0"/>
              </a:defRPr>
            </a:lvl1pPr>
          </a:lstStyle>
          <a:p>
            <a:r>
              <a:rPr lang="en-US" dirty="0"/>
              <a:t>Click to edit Master title style</a:t>
            </a:r>
          </a:p>
        </p:txBody>
      </p:sp>
      <p:sp>
        <p:nvSpPr>
          <p:cNvPr id="4" name="Date Placeholder 3"/>
          <p:cNvSpPr>
            <a:spLocks noGrp="1"/>
          </p:cNvSpPr>
          <p:nvPr>
            <p:ph type="dt" sz="half" idx="10"/>
          </p:nvPr>
        </p:nvSpPr>
        <p:spPr>
          <a:xfrm>
            <a:off x="10323511" y="6341719"/>
            <a:ext cx="1179375" cy="365125"/>
          </a:xfrm>
        </p:spPr>
        <p:txBody>
          <a:bodyPr/>
          <a:lstStyle/>
          <a:p>
            <a:fld id="{7287147D-8531-4EF9-A41A-7503F0AF64C4}" type="datetimeFigureOut">
              <a:rPr lang="en-US" smtClean="0"/>
              <a:t>8/10/2024</a:t>
            </a:fld>
            <a:endParaRPr lang="en-US" dirty="0"/>
          </a:p>
        </p:txBody>
      </p:sp>
      <p:sp>
        <p:nvSpPr>
          <p:cNvPr id="5" name="Footer Placeholder 4"/>
          <p:cNvSpPr>
            <a:spLocks noGrp="1"/>
          </p:cNvSpPr>
          <p:nvPr>
            <p:ph type="ftr" sz="quarter" idx="11"/>
          </p:nvPr>
        </p:nvSpPr>
        <p:spPr>
          <a:xfrm>
            <a:off x="4024796" y="5963342"/>
            <a:ext cx="4114800" cy="365125"/>
          </a:xfrm>
        </p:spPr>
        <p:txBody>
          <a:bodyPr/>
          <a:lstStyle/>
          <a:p>
            <a:endParaRPr lang="en-US" dirty="0"/>
          </a:p>
        </p:txBody>
      </p:sp>
      <p:sp>
        <p:nvSpPr>
          <p:cNvPr id="8" name="Text Placeholder 2"/>
          <p:cNvSpPr>
            <a:spLocks noGrp="1"/>
          </p:cNvSpPr>
          <p:nvPr>
            <p:ph idx="1"/>
          </p:nvPr>
        </p:nvSpPr>
        <p:spPr>
          <a:xfrm>
            <a:off x="166758" y="1238732"/>
            <a:ext cx="11830877" cy="5089734"/>
          </a:xfrm>
          <a:prstGeom prst="rect">
            <a:avLst/>
          </a:prstGeom>
        </p:spPr>
        <p:txBody>
          <a:bodyPr vert="horz" lIns="91440" tIns="45720" rIns="91440" bIns="45720" rtlCol="0">
            <a:normAutofit/>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txBox="1"/>
          <p:nvPr userDrawn="1"/>
        </p:nvSpPr>
        <p:spPr>
          <a:xfrm>
            <a:off x="11427239" y="6332228"/>
            <a:ext cx="522356"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0FA636C-79B5-490E-A768-D9BE77AF68C9}" type="slidenum">
              <a:rPr lang="en-US" sz="1200" smtClean="0"/>
              <a:t>‹#›</a:t>
            </a:fld>
            <a:endParaRPr lang="en-US" sz="1200" dirty="0"/>
          </a:p>
        </p:txBody>
      </p:sp>
      <p:pic>
        <p:nvPicPr>
          <p:cNvPr id="10" name="Picture 9">
            <a:extLst>
              <a:ext uri="{FF2B5EF4-FFF2-40B4-BE49-F238E27FC236}">
                <a16:creationId xmlns:a16="http://schemas.microsoft.com/office/drawing/2014/main" id="{11482712-BF8E-4451-85F0-B9D02ABDB572}"/>
              </a:ext>
            </a:extLst>
          </p:cNvPr>
          <p:cNvPicPr>
            <a:picLocks noChangeAspect="1"/>
          </p:cNvPicPr>
          <p:nvPr userDrawn="1"/>
        </p:nvPicPr>
        <p:blipFill rotWithShape="1">
          <a:blip r:embed="rId3">
            <a:duotone>
              <a:prstClr val="black"/>
              <a:schemeClr val="tx2">
                <a:tint val="45000"/>
                <a:satMod val="400000"/>
              </a:schemeClr>
            </a:duotone>
            <a:extLst>
              <a:ext uri="{BEBA8EAE-BF5A-486C-A8C5-ECC9F3942E4B}">
                <a14:imgProps xmlns:a14="http://schemas.microsoft.com/office/drawing/2010/main">
                  <a14:imgLayer r:embed="rId4">
                    <a14:imgEffect>
                      <a14:artisticGlowDiffused/>
                    </a14:imgEffect>
                    <a14:imgEffect>
                      <a14:brightnessContrast bright="59000" contrast="68000"/>
                    </a14:imgEffect>
                  </a14:imgLayer>
                </a14:imgProps>
              </a:ext>
              <a:ext uri="{28A0092B-C50C-407E-A947-70E740481C1C}">
                <a14:useLocalDpi xmlns:a14="http://schemas.microsoft.com/office/drawing/2010/main"/>
              </a:ext>
            </a:extLst>
          </a:blip>
          <a:srcRect l="47997" t="2654" r="7600"/>
          <a:stretch/>
        </p:blipFill>
        <p:spPr>
          <a:xfrm flipH="1">
            <a:off x="10198953" y="4248292"/>
            <a:ext cx="1993047" cy="253896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0A2246"/>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AC2A0B7-42F4-434B-81CF-3E362263F86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4106779" y="2515037"/>
            <a:ext cx="3978442" cy="1827926"/>
          </a:xfrm>
          <a:prstGeom prst="rect">
            <a:avLst/>
          </a:prstGeom>
        </p:spPr>
      </p:pic>
    </p:spTree>
    <p:extLst>
      <p:ext uri="{BB962C8B-B14F-4D97-AF65-F5344CB8AC3E}">
        <p14:creationId xmlns:p14="http://schemas.microsoft.com/office/powerpoint/2010/main" val="2382182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287147D-8531-4EF9-A41A-7503F0AF64C4}" type="datetimeFigureOut">
              <a:rPr lang="en-US" smtClean="0"/>
              <a:t>8/10/2024</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A636C-79B5-490E-A768-D9BE77AF68C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Alexon RR" panose="020003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rgbClr val="1B4685"/>
            </a:gs>
            <a:gs pos="31000">
              <a:srgbClr val="0A2246"/>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12758" y="768072"/>
            <a:ext cx="8213558" cy="1645920"/>
          </a:xfrm>
        </p:spPr>
        <p:txBody>
          <a:bodyPr>
            <a:normAutofit/>
          </a:bodyPr>
          <a:lstStyle/>
          <a:p>
            <a:pPr>
              <a:lnSpc>
                <a:spcPct val="100000"/>
              </a:lnSpc>
            </a:pPr>
            <a:r>
              <a:rPr lang="id-ID" sz="2800" b="1" dirty="0">
                <a:effectLst/>
                <a:latin typeface="Times New Roman" panose="02020603050405020304" pitchFamily="18" charset="0"/>
                <a:ea typeface="Times New Roman" panose="02020603050405020304" pitchFamily="18" charset="0"/>
              </a:rPr>
              <a:t>Analisis Manajemen Pengelolaan Pesantren</a:t>
            </a:r>
            <a:br>
              <a:rPr lang="id-ID" sz="2800" b="1" dirty="0">
                <a:effectLst/>
                <a:latin typeface="Times New Roman" panose="02020603050405020304" pitchFamily="18" charset="0"/>
                <a:ea typeface="Times New Roman" panose="02020603050405020304" pitchFamily="18" charset="0"/>
              </a:rPr>
            </a:br>
            <a:r>
              <a:rPr lang="id-ID" sz="2800" b="1" dirty="0">
                <a:effectLst/>
                <a:latin typeface="Times New Roman" panose="02020603050405020304" pitchFamily="18" charset="0"/>
                <a:ea typeface="Times New Roman" panose="02020603050405020304" pitchFamily="18" charset="0"/>
              </a:rPr>
              <a:t>(Studi Kasus Manajemen Pesantren Imam Bukhari)</a:t>
            </a:r>
            <a:endParaRPr lang="en-US" sz="28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FAFE5DE5-5C13-6021-AA76-555C18A1AA9F}"/>
              </a:ext>
            </a:extLst>
          </p:cNvPr>
          <p:cNvPicPr>
            <a:picLocks noChangeAspect="1"/>
          </p:cNvPicPr>
          <p:nvPr/>
        </p:nvPicPr>
        <p:blipFill>
          <a:blip r:embed="rId2"/>
          <a:stretch>
            <a:fillRect/>
          </a:stretch>
        </p:blipFill>
        <p:spPr>
          <a:xfrm>
            <a:off x="5000765" y="2576745"/>
            <a:ext cx="2298393" cy="2309549"/>
          </a:xfrm>
          <a:prstGeom prst="rect">
            <a:avLst/>
          </a:prstGeom>
        </p:spPr>
      </p:pic>
      <p:sp>
        <p:nvSpPr>
          <p:cNvPr id="5" name="Rectangle: Rounded Corners 4">
            <a:extLst>
              <a:ext uri="{FF2B5EF4-FFF2-40B4-BE49-F238E27FC236}">
                <a16:creationId xmlns:a16="http://schemas.microsoft.com/office/drawing/2014/main" id="{48AF8446-A30E-692C-2DA0-44D8735D67CB}"/>
              </a:ext>
            </a:extLst>
          </p:cNvPr>
          <p:cNvSpPr/>
          <p:nvPr/>
        </p:nvSpPr>
        <p:spPr>
          <a:xfrm>
            <a:off x="1892969" y="5002029"/>
            <a:ext cx="4026568" cy="118625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id-ID" sz="2400" b="1" dirty="0">
                <a:solidFill>
                  <a:schemeClr val="tx1"/>
                </a:solidFill>
                <a:latin typeface="Times New Roman" panose="02020603050405020304" pitchFamily="18" charset="0"/>
                <a:cs typeface="Times New Roman" panose="02020603050405020304" pitchFamily="18" charset="0"/>
              </a:rPr>
              <a:t>Oleh :</a:t>
            </a:r>
            <a:br>
              <a:rPr lang="id-ID" sz="2400" b="1" dirty="0">
                <a:solidFill>
                  <a:schemeClr val="tx1"/>
                </a:solidFill>
                <a:latin typeface="Times New Roman" panose="02020603050405020304" pitchFamily="18" charset="0"/>
                <a:cs typeface="Times New Roman" panose="02020603050405020304" pitchFamily="18" charset="0"/>
              </a:rPr>
            </a:br>
            <a:r>
              <a:rPr lang="id-ID" sz="2000" b="1" dirty="0">
                <a:solidFill>
                  <a:schemeClr val="tx1"/>
                </a:solidFill>
                <a:latin typeface="Times New Roman" panose="02020603050405020304" pitchFamily="18" charset="0"/>
                <a:cs typeface="Times New Roman" panose="02020603050405020304" pitchFamily="18" charset="0"/>
              </a:rPr>
              <a:t>Almoatasembellah J R Shnewra</a:t>
            </a:r>
          </a:p>
          <a:p>
            <a:r>
              <a:rPr lang="id-ID" sz="2000" b="1" dirty="0">
                <a:solidFill>
                  <a:schemeClr val="tx1"/>
                </a:solidFill>
                <a:latin typeface="Times New Roman" panose="02020603050405020304" pitchFamily="18" charset="0"/>
                <a:cs typeface="Times New Roman" panose="02020603050405020304" pitchFamily="18" charset="0"/>
              </a:rPr>
              <a:t>228610800058</a:t>
            </a:r>
          </a:p>
        </p:txBody>
      </p:sp>
      <p:sp>
        <p:nvSpPr>
          <p:cNvPr id="10" name="TextBox 9">
            <a:extLst>
              <a:ext uri="{FF2B5EF4-FFF2-40B4-BE49-F238E27FC236}">
                <a16:creationId xmlns:a16="http://schemas.microsoft.com/office/drawing/2014/main" id="{776D8A2F-DD06-A490-1BF8-E377D1766E77}"/>
              </a:ext>
            </a:extLst>
          </p:cNvPr>
          <p:cNvSpPr txBox="1"/>
          <p:nvPr/>
        </p:nvSpPr>
        <p:spPr>
          <a:xfrm>
            <a:off x="182693" y="239337"/>
            <a:ext cx="6096000" cy="830997"/>
          </a:xfrm>
          <a:prstGeom prst="rect">
            <a:avLst/>
          </a:prstGeom>
          <a:noFill/>
        </p:spPr>
        <p:txBody>
          <a:bodyPr wrap="square">
            <a:spAutoFit/>
          </a:bodyPr>
          <a:lstStyle/>
          <a:p>
            <a:pPr>
              <a:lnSpc>
                <a:spcPct val="100000"/>
              </a:lnSpc>
            </a:pPr>
            <a:r>
              <a:rPr lang="en-US" sz="2400" dirty="0" err="1">
                <a:solidFill>
                  <a:srgbClr val="FFC000"/>
                </a:solidFill>
                <a:latin typeface="Times New Roman" panose="02020603050405020304" pitchFamily="18" charset="0"/>
                <a:cs typeface="Times New Roman" panose="02020603050405020304" pitchFamily="18" charset="0"/>
              </a:rPr>
              <a:t>Manajemen</a:t>
            </a:r>
            <a:r>
              <a:rPr lang="en-US" sz="2400" dirty="0">
                <a:solidFill>
                  <a:srgbClr val="FFC000"/>
                </a:solidFill>
                <a:latin typeface="Times New Roman" panose="02020603050405020304" pitchFamily="18" charset="0"/>
                <a:cs typeface="Times New Roman" panose="02020603050405020304" pitchFamily="18" charset="0"/>
              </a:rPr>
              <a:t> Pendidikan Islam</a:t>
            </a:r>
          </a:p>
          <a:p>
            <a:pPr>
              <a:lnSpc>
                <a:spcPct val="100000"/>
              </a:lnSpc>
            </a:pPr>
            <a:r>
              <a:rPr lang="en-US" sz="2400" dirty="0" err="1">
                <a:solidFill>
                  <a:srgbClr val="FFC000"/>
                </a:solidFill>
                <a:latin typeface="Times New Roman" panose="02020603050405020304" pitchFamily="18" charset="0"/>
                <a:cs typeface="Times New Roman" panose="02020603050405020304" pitchFamily="18" charset="0"/>
              </a:rPr>
              <a:t>Fakultas</a:t>
            </a:r>
            <a:r>
              <a:rPr lang="en-US" sz="2400" dirty="0">
                <a:solidFill>
                  <a:srgbClr val="FFC000"/>
                </a:solidFill>
                <a:latin typeface="Times New Roman" panose="02020603050405020304" pitchFamily="18" charset="0"/>
                <a:cs typeface="Times New Roman" panose="02020603050405020304" pitchFamily="18" charset="0"/>
              </a:rPr>
              <a:t> Agama Islam</a:t>
            </a:r>
          </a:p>
        </p:txBody>
      </p:sp>
      <p:sp>
        <p:nvSpPr>
          <p:cNvPr id="8" name="Rectangle: Rounded Corners 7">
            <a:extLst>
              <a:ext uri="{FF2B5EF4-FFF2-40B4-BE49-F238E27FC236}">
                <a16:creationId xmlns:a16="http://schemas.microsoft.com/office/drawing/2014/main" id="{E0621FE6-9A71-440D-B40E-B336529AE580}"/>
              </a:ext>
            </a:extLst>
          </p:cNvPr>
          <p:cNvSpPr/>
          <p:nvPr/>
        </p:nvSpPr>
        <p:spPr>
          <a:xfrm>
            <a:off x="6284134" y="5049047"/>
            <a:ext cx="4893381" cy="118625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id-ID" sz="2400" b="1" dirty="0">
                <a:solidFill>
                  <a:schemeClr val="tx1"/>
                </a:solidFill>
                <a:latin typeface="Times New Roman" panose="02020603050405020304" pitchFamily="18" charset="0"/>
                <a:cs typeface="Times New Roman" panose="02020603050405020304" pitchFamily="18" charset="0"/>
              </a:rPr>
              <a:t>Dosen Pembimbing :</a:t>
            </a:r>
            <a:br>
              <a:rPr lang="id-ID" sz="2400" b="1" dirty="0">
                <a:solidFill>
                  <a:schemeClr val="tx1"/>
                </a:solidFill>
                <a:latin typeface="Times New Roman" panose="02020603050405020304" pitchFamily="18" charset="0"/>
                <a:cs typeface="Times New Roman" panose="02020603050405020304" pitchFamily="18" charset="0"/>
              </a:rPr>
            </a:br>
            <a:r>
              <a:rPr lang="id-ID" sz="2400" b="1" dirty="0">
                <a:solidFill>
                  <a:schemeClr val="tx1"/>
                </a:solidFill>
                <a:latin typeface="Times New Roman" panose="02020603050405020304" pitchFamily="18" charset="0"/>
                <a:cs typeface="Times New Roman" panose="02020603050405020304" pitchFamily="18" charset="0"/>
              </a:rPr>
              <a:t>Dr. Ida Rindaningsih S.Pd, M.Pd</a:t>
            </a:r>
            <a:endParaRPr lang="en-ID" sz="2400" b="1"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16042" y="0"/>
            <a:ext cx="12208041" cy="77792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r>
              <a:rPr lang="en-US" sz="4000" b="1" dirty="0">
                <a:solidFill>
                  <a:schemeClr val="bg1"/>
                </a:solidFill>
                <a:latin typeface="Amasis MT Pro Black" panose="020F0502020204030204" pitchFamily="18" charset="0"/>
              </a:rPr>
              <a:t>LATAR BELAKANG</a:t>
            </a:r>
            <a:endParaRPr lang="en-ID" sz="4000" b="1" dirty="0">
              <a:solidFill>
                <a:schemeClr val="bg1"/>
              </a:solidFill>
              <a:latin typeface="Amasis MT Pro Black" panose="020F0502020204030204" pitchFamily="18" charset="0"/>
            </a:endParaRPr>
          </a:p>
          <a:p>
            <a:pPr algn="ctr"/>
            <a:endParaRPr sz="3600" b="1" dirty="0"/>
          </a:p>
        </p:txBody>
      </p:sp>
      <p:sp>
        <p:nvSpPr>
          <p:cNvPr id="19" name="TextBox 18">
            <a:extLst>
              <a:ext uri="{FF2B5EF4-FFF2-40B4-BE49-F238E27FC236}">
                <a16:creationId xmlns:a16="http://schemas.microsoft.com/office/drawing/2014/main" id="{5F27BA5D-000A-432B-9B25-B97452D38EE4}"/>
              </a:ext>
            </a:extLst>
          </p:cNvPr>
          <p:cNvSpPr txBox="1"/>
          <p:nvPr/>
        </p:nvSpPr>
        <p:spPr>
          <a:xfrm>
            <a:off x="1457738" y="1616697"/>
            <a:ext cx="9329531" cy="3416320"/>
          </a:xfrm>
          <a:prstGeom prst="rect">
            <a:avLst/>
          </a:prstGeom>
          <a:noFill/>
        </p:spPr>
        <p:txBody>
          <a:bodyPr wrap="square">
            <a:spAutoFit/>
          </a:bodyPr>
          <a:lstStyle/>
          <a:p>
            <a:pPr marL="285750" indent="-285750" algn="just">
              <a:buFont typeface="Wingdings" panose="05000000000000000000" pitchFamily="2" charset="2"/>
              <a:buChar char="q"/>
            </a:pP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pendidikan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pesantren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pada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dasarnya</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merupakan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pendidikan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yang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sarat</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dengan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nuansa</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transformasi</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sosial</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Kegiatan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pesantren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merupakan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benih</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potensial</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yang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menjadikannya</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salah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satu</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alternatif</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dalam</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upaya</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pengembangan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dan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pemberdayaan</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masyarakat</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di Indonesia (</a:t>
            </a:r>
            <a:r>
              <a:rPr lang="en-ID" sz="1800" dirty="0" err="1">
                <a:effectLst/>
                <a:latin typeface="Times New Roman" panose="02020603050405020304" pitchFamily="18" charset="0"/>
                <a:ea typeface="Calibri" panose="020F0502020204030204" pitchFamily="34" charset="0"/>
                <a:cs typeface="Times New Roman" panose="02020603050405020304" pitchFamily="18" charset="0"/>
              </a:rPr>
              <a:t>Triono</a:t>
            </a:r>
            <a:r>
              <a:rPr lang="en-ID" sz="1800" dirty="0">
                <a:effectLst/>
                <a:latin typeface="Times New Roman" panose="02020603050405020304" pitchFamily="18" charset="0"/>
                <a:ea typeface="Calibri" panose="020F0502020204030204" pitchFamily="34" charset="0"/>
                <a:cs typeface="Times New Roman" panose="02020603050405020304" pitchFamily="18" charset="0"/>
              </a:rPr>
              <a:t> et al., 2022).</a:t>
            </a:r>
            <a:endParaRPr lang="en-ID"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buFont typeface="Wingdings" panose="05000000000000000000" pitchFamily="2" charset="2"/>
              <a:buChar char="q"/>
            </a:pPr>
            <a:r>
              <a:rPr lang="en-ID" sz="1800" dirty="0" err="1">
                <a:effectLst/>
                <a:latin typeface="Times New Roman" panose="02020603050405020304" pitchFamily="18" charset="0"/>
                <a:ea typeface="Calibri" panose="020F0502020204030204" pitchFamily="34" charset="0"/>
              </a:rPr>
              <a:t>Urgensi</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Peningkatan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Mutu</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Pengelolaan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Pesantren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Dalam</a:t>
            </a:r>
            <a:r>
              <a:rPr lang="en-ID" sz="1800" dirty="0">
                <a:effectLst/>
                <a:latin typeface="Times New Roman" panose="02020603050405020304" pitchFamily="18" charset="0"/>
                <a:ea typeface="Calibri" panose="020F0502020204030204" pitchFamily="34" charset="0"/>
              </a:rPr>
              <a:t> Era Global </a:t>
            </a:r>
            <a:r>
              <a:rPr lang="en-ID" sz="1800" dirty="0" err="1">
                <a:effectLst/>
                <a:latin typeface="Times New Roman" panose="02020603050405020304" pitchFamily="18" charset="0"/>
                <a:ea typeface="Calibri" panose="020F0502020204030204" pitchFamily="34" charset="0"/>
              </a:rPr>
              <a:t>memiliki</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kesamaan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yaitu</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dengan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mengimplementasikan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fungsi-fungsi</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manajemen</a:t>
            </a:r>
            <a:r>
              <a:rPr lang="en-ID" sz="1800" dirty="0">
                <a:effectLst/>
                <a:latin typeface="Times New Roman" panose="02020603050405020304" pitchFamily="18" charset="0"/>
                <a:ea typeface="Calibri" panose="020F0502020204030204" pitchFamily="34" charset="0"/>
              </a:rPr>
              <a:t> yang </a:t>
            </a:r>
            <a:r>
              <a:rPr lang="en-ID" sz="1800" dirty="0" err="1">
                <a:effectLst/>
                <a:latin typeface="Times New Roman" panose="02020603050405020304" pitchFamily="18" charset="0"/>
                <a:ea typeface="Calibri" panose="020F0502020204030204" pitchFamily="34" charset="0"/>
              </a:rPr>
              <a:t>terdiri</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dari</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perencanaan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pengorganisasian</a:t>
            </a:r>
            <a:r>
              <a:rPr lang="en-ID" sz="1800" dirty="0">
                <a:effectLst/>
                <a:latin typeface="Times New Roman" panose="02020603050405020304" pitchFamily="18" charset="0"/>
                <a:ea typeface="Calibri" panose="020F0502020204030204" pitchFamily="34" charset="0"/>
              </a:rPr>
              <a:t>, </a:t>
            </a:r>
            <a:r>
              <a:rPr lang="en-ID" sz="1800" dirty="0" err="1">
                <a:effectLst/>
                <a:latin typeface="Times New Roman" panose="02020603050405020304" pitchFamily="18" charset="0"/>
                <a:ea typeface="Calibri" panose="020F0502020204030204" pitchFamily="34" charset="0"/>
              </a:rPr>
              <a:t>penggerakan</a:t>
            </a:r>
            <a:r>
              <a:rPr lang="en-ID" sz="1800" dirty="0">
                <a:effectLst/>
                <a:latin typeface="Times New Roman" panose="02020603050405020304" pitchFamily="18" charset="0"/>
                <a:ea typeface="Calibri" panose="020F0502020204030204" pitchFamily="34" charset="0"/>
              </a:rPr>
              <a:t>, dan </a:t>
            </a:r>
            <a:r>
              <a:rPr lang="en-ID" sz="1800" dirty="0" err="1">
                <a:effectLst/>
                <a:latin typeface="Times New Roman" panose="02020603050405020304" pitchFamily="18" charset="0"/>
                <a:ea typeface="Calibri" panose="020F0502020204030204" pitchFamily="34" charset="0"/>
              </a:rPr>
              <a:t>pengawasan</a:t>
            </a:r>
            <a:r>
              <a:rPr lang="en-ID" sz="1800" dirty="0">
                <a:effectLst/>
                <a:latin typeface="Times New Roman" panose="02020603050405020304" pitchFamily="18" charset="0"/>
                <a:ea typeface="Calibri" panose="020F0502020204030204" pitchFamily="34" charset="0"/>
              </a:rPr>
              <a:t> </a:t>
            </a:r>
            <a:r>
              <a:rPr lang="id-ID" sz="1800" dirty="0">
                <a:effectLst/>
                <a:latin typeface="Times New Roman" panose="02020603050405020304" pitchFamily="18" charset="0"/>
                <a:ea typeface="Calibri" panose="020F0502020204030204" pitchFamily="34" charset="0"/>
              </a:rPr>
              <a:t>(Djamaluddin Perawironegoro, 2019; Sarnoto, 2013)</a:t>
            </a:r>
            <a:endParaRPr lang="en-US" sz="1800" dirty="0">
              <a:effectLst/>
              <a:latin typeface="Times New Roman" panose="02020603050405020304" pitchFamily="18" charset="0"/>
              <a:ea typeface="Calibri" panose="020F0502020204030204" pitchFamily="34" charset="0"/>
            </a:endParaRPr>
          </a:p>
          <a:p>
            <a:pPr marL="285750" indent="-285750" algn="just">
              <a:buFont typeface="Wingdings" panose="05000000000000000000" pitchFamily="2" charset="2"/>
              <a:buChar char="q"/>
            </a:pP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pesantren</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id-ID"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saat ini</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adalah</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menjadikan</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pesantren</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yang </a:t>
            </a:r>
            <a:r>
              <a:rPr lang="id-ID"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berlomba-lomba menjaga kualitas guna menarik minat </a:t>
            </a: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santri</a:t>
            </a:r>
            <a:r>
              <a:rPr lang="id-ID"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baru </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1800" dirty="0" err="1">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Kholifah</a:t>
            </a:r>
            <a:r>
              <a:rPr lang="en-US" sz="1800" dirty="0">
                <a:solidFill>
                  <a:srgbClr val="202124"/>
                </a:solidFill>
                <a:effectLst/>
                <a:latin typeface="Times New Roman" panose="02020603050405020304" pitchFamily="18" charset="0"/>
                <a:ea typeface="Times New Roman" panose="02020603050405020304" pitchFamily="18" charset="0"/>
                <a:cs typeface="Times New Roman" panose="02020603050405020304" pitchFamily="18" charset="0"/>
              </a:rPr>
              <a:t>, 2022).</a:t>
            </a:r>
          </a:p>
          <a:p>
            <a:pPr marL="285750" indent="-285750" algn="just">
              <a:buFont typeface="Wingdings" panose="05000000000000000000" pitchFamily="2" charset="2"/>
              <a:buChar char="q"/>
            </a:pPr>
            <a:endParaRPr lang="en-ID"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buFont typeface="Wingdings" panose="05000000000000000000" pitchFamily="2" charset="2"/>
              <a:buChar char="q"/>
            </a:pPr>
            <a:endParaRPr lang="en-ID" dirty="0"/>
          </a:p>
        </p:txBody>
      </p:sp>
    </p:spTree>
    <p:extLst>
      <p:ext uri="{BB962C8B-B14F-4D97-AF65-F5344CB8AC3E}">
        <p14:creationId xmlns:p14="http://schemas.microsoft.com/office/powerpoint/2010/main" val="26535846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16041" y="0"/>
            <a:ext cx="12208041" cy="90075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r>
              <a:rPr lang="en-US" sz="4800" b="1" dirty="0" err="1">
                <a:solidFill>
                  <a:schemeClr val="bg1"/>
                </a:solidFill>
                <a:latin typeface="Amasis MT Pro Black" panose="02040A04050005020304" pitchFamily="18" charset="0"/>
              </a:rPr>
              <a:t>Peneliti</a:t>
            </a:r>
            <a:r>
              <a:rPr lang="en-US" sz="4800" b="1" dirty="0">
                <a:solidFill>
                  <a:schemeClr val="bg1"/>
                </a:solidFill>
                <a:latin typeface="Amasis MT Pro Black" panose="02040A04050005020304" pitchFamily="18" charset="0"/>
              </a:rPr>
              <a:t> </a:t>
            </a:r>
            <a:r>
              <a:rPr lang="en-US" sz="4800" b="1" dirty="0" err="1">
                <a:solidFill>
                  <a:schemeClr val="bg1"/>
                </a:solidFill>
                <a:latin typeface="Amasis MT Pro Black" panose="02040A04050005020304" pitchFamily="18" charset="0"/>
              </a:rPr>
              <a:t>Terdahulu</a:t>
            </a:r>
            <a:endParaRPr lang="en-ID" sz="4800" b="1" dirty="0">
              <a:solidFill>
                <a:schemeClr val="bg1"/>
              </a:solidFill>
              <a:latin typeface="Amasis MT Pro Black" panose="02040A04050005020304" pitchFamily="18" charset="0"/>
            </a:endParaRPr>
          </a:p>
          <a:p>
            <a:pPr algn="ctr"/>
            <a:endParaRPr sz="3600" b="1" dirty="0"/>
          </a:p>
        </p:txBody>
      </p:sp>
      <p:sp>
        <p:nvSpPr>
          <p:cNvPr id="19" name="TextBox 18">
            <a:extLst>
              <a:ext uri="{FF2B5EF4-FFF2-40B4-BE49-F238E27FC236}">
                <a16:creationId xmlns:a16="http://schemas.microsoft.com/office/drawing/2014/main" id="{5F27BA5D-000A-432B-9B25-B97452D38EE4}"/>
              </a:ext>
            </a:extLst>
          </p:cNvPr>
          <p:cNvSpPr txBox="1"/>
          <p:nvPr/>
        </p:nvSpPr>
        <p:spPr>
          <a:xfrm>
            <a:off x="0" y="1720840"/>
            <a:ext cx="11923938" cy="3540969"/>
          </a:xfrm>
          <a:prstGeom prst="rect">
            <a:avLst/>
          </a:prstGeom>
          <a:noFill/>
        </p:spPr>
        <p:txBody>
          <a:bodyPr wrap="square">
            <a:spAutoFit/>
          </a:bodyPr>
          <a:lstStyle/>
          <a:p>
            <a:pPr marL="285750" indent="-285750" algn="just">
              <a:buFont typeface="Wingdings" panose="05000000000000000000" pitchFamily="2" charset="2"/>
              <a:buChar char="q"/>
            </a:pPr>
            <a:r>
              <a:rPr lang="en-US" dirty="0">
                <a:latin typeface="Times New Roman" panose="02020603050405020304" pitchFamily="18" charset="0"/>
                <a:ea typeface="Times New Roman" panose="02020603050405020304" pitchFamily="18" charset="0"/>
              </a:rPr>
              <a:t>P</a:t>
            </a:r>
            <a:r>
              <a:rPr lang="id-ID" sz="1800" dirty="0">
                <a:effectLst/>
                <a:latin typeface="Times New Roman" panose="02020603050405020304" pitchFamily="18" charset="0"/>
                <a:ea typeface="Times New Roman" panose="02020603050405020304" pitchFamily="18" charset="0"/>
              </a:rPr>
              <a:t>rinsip-prinsip keberhasilan pengelolaan pendidikan yaitu, Hemat tidak mewah, efisien, dan sesuai dengan kebutuhan, Terarah dan terkendali sesuai dengan rencana dan program, Terbuka dan transparan, Sedapat mungkin menggunakan kemampuan/hasil produk </a:t>
            </a:r>
            <a:r>
              <a:rPr lang="en-US" sz="1800" dirty="0">
                <a:effectLst/>
                <a:latin typeface="Times New Roman" panose="02020603050405020304" pitchFamily="18" charset="0"/>
                <a:ea typeface="Times New Roman" panose="02020603050405020304" pitchFamily="18" charset="0"/>
              </a:rPr>
              <a:t>local </a:t>
            </a:r>
            <a:r>
              <a:rPr lang="id-ID" sz="1800" dirty="0">
                <a:effectLst/>
                <a:latin typeface="Times New Roman" panose="02020603050405020304" pitchFamily="18" charset="0"/>
                <a:ea typeface="Times New Roman" panose="02020603050405020304" pitchFamily="18" charset="0"/>
              </a:rPr>
              <a:t>(Devi, 2016). </a:t>
            </a:r>
            <a:endParaRPr lang="en-US" sz="1800" dirty="0">
              <a:effectLst/>
              <a:latin typeface="Times New Roman" panose="02020603050405020304" pitchFamily="18" charset="0"/>
              <a:ea typeface="Times New Roman" panose="02020603050405020304" pitchFamily="18" charset="0"/>
            </a:endParaRPr>
          </a:p>
          <a:p>
            <a:pPr marL="285750" indent="-285750" algn="just">
              <a:buFont typeface="Wingdings" panose="05000000000000000000" pitchFamily="2" charset="2"/>
              <a:buChar char="q"/>
            </a:pPr>
            <a:r>
              <a:rPr lang="en-US" dirty="0">
                <a:latin typeface="Times New Roman" panose="02020603050405020304" pitchFamily="18" charset="0"/>
                <a:ea typeface="Times New Roman" panose="02020603050405020304" pitchFamily="18" charset="0"/>
              </a:rPr>
              <a:t>K</a:t>
            </a:r>
            <a:r>
              <a:rPr lang="id-ID" sz="1800" dirty="0">
                <a:effectLst/>
                <a:latin typeface="Times New Roman" panose="02020603050405020304" pitchFamily="18" charset="0"/>
                <a:ea typeface="Times New Roman" panose="02020603050405020304" pitchFamily="18" charset="0"/>
              </a:rPr>
              <a:t>eberhasilan pengelolaan pesantren juga terdapat Pemasaran bagi lembaga pendidikan sangat diperlukan, adanya perubahan konsumen perilaku atau pola perilaku masyarakat dalam memilih kualitas pendidikan yang terbaik dan mempunyai ciri khas yang dapat meningkatkan citra dari lembaga pendidikan mereka. Citra sekolah merupakan istilah lain dari merek sekolah</a:t>
            </a:r>
            <a:r>
              <a:rPr lang="en-US" sz="1800" dirty="0">
                <a:effectLst/>
                <a:latin typeface="Times New Roman" panose="02020603050405020304" pitchFamily="18" charset="0"/>
                <a:ea typeface="Times New Roman" panose="02020603050405020304" pitchFamily="18" charset="0"/>
              </a:rPr>
              <a:t> </a:t>
            </a:r>
            <a:r>
              <a:rPr lang="en-ID" sz="1800" dirty="0">
                <a:effectLst/>
                <a:latin typeface="Times New Roman" panose="02020603050405020304" pitchFamily="18" charset="0"/>
                <a:ea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a:t>
            </a:r>
            <a:r>
              <a:rPr lang="en-US" sz="1800" dirty="0" err="1">
                <a:effectLst/>
                <a:latin typeface="Times New Roman" panose="02020603050405020304" pitchFamily="18" charset="0"/>
                <a:ea typeface="Times New Roman" panose="02020603050405020304" pitchFamily="18" charset="0"/>
              </a:rPr>
              <a:t>Kholifah</a:t>
            </a:r>
            <a:r>
              <a:rPr lang="en-US" sz="1800" dirty="0">
                <a:effectLst/>
                <a:latin typeface="Times New Roman" panose="02020603050405020304" pitchFamily="18" charset="0"/>
                <a:ea typeface="Times New Roman" panose="02020603050405020304" pitchFamily="18" charset="0"/>
              </a:rPr>
              <a:t>, 2022)</a:t>
            </a:r>
          </a:p>
          <a:p>
            <a:pPr marL="285750" indent="-285750" algn="just">
              <a:buFont typeface="Wingdings" panose="05000000000000000000" pitchFamily="2" charset="2"/>
              <a:buChar char="q"/>
            </a:pPr>
            <a:r>
              <a:rPr lang="en-US" sz="1800" dirty="0" err="1">
                <a:effectLst/>
                <a:latin typeface="Times New Roman" panose="02020603050405020304" pitchFamily="18" charset="0"/>
                <a:ea typeface="Times New Roman" panose="02020603050405020304" pitchFamily="18" charset="0"/>
              </a:rPr>
              <a:t>upaya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meningkatkan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performa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pesantren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adalah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melakukan</a:t>
            </a:r>
            <a:r>
              <a:rPr lang="en-US" sz="1800" dirty="0">
                <a:effectLst/>
                <a:latin typeface="Times New Roman" panose="02020603050405020304" pitchFamily="18" charset="0"/>
                <a:ea typeface="Times New Roman" panose="02020603050405020304" pitchFamily="18" charset="0"/>
              </a:rPr>
              <a:t> </a:t>
            </a:r>
            <a:r>
              <a:rPr lang="id-ID" sz="1800" dirty="0">
                <a:effectLst/>
                <a:latin typeface="Times New Roman" panose="02020603050405020304" pitchFamily="18" charset="0"/>
                <a:ea typeface="Times New Roman" panose="02020603050405020304" pitchFamily="18" charset="0"/>
              </a:rPr>
              <a:t>Analisis </a:t>
            </a:r>
            <a:r>
              <a:rPr lang="en-US" sz="1800" dirty="0">
                <a:effectLst/>
                <a:latin typeface="Times New Roman" panose="02020603050405020304" pitchFamily="18" charset="0"/>
                <a:ea typeface="Times New Roman" panose="02020603050405020304" pitchFamily="18" charset="0"/>
              </a:rPr>
              <a:t>d</a:t>
            </a:r>
            <a:r>
              <a:rPr lang="id-ID" sz="1800" dirty="0">
                <a:effectLst/>
                <a:latin typeface="Times New Roman" panose="02020603050405020304" pitchFamily="18" charset="0"/>
                <a:ea typeface="Times New Roman" panose="02020603050405020304" pitchFamily="18" charset="0"/>
              </a:rPr>
              <a:t>alam menghadapi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permasalahan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atau</a:t>
            </a:r>
            <a:r>
              <a:rPr lang="id-ID" sz="1800" dirty="0">
                <a:effectLst/>
                <a:latin typeface="Times New Roman" panose="02020603050405020304" pitchFamily="18" charset="0"/>
                <a:ea typeface="Times New Roman" panose="02020603050405020304" pitchFamily="18" charset="0"/>
              </a:rPr>
              <a:t> tantangan yang semakin kompleks dilingkungan masyarakat, maka pondok pesantren harus berani tampil dan mengembangkan dirinya sebagai pusat keunggulan (Fathul Amin, 2020)</a:t>
            </a:r>
            <a:r>
              <a:rPr lang="en-US" sz="1800" dirty="0">
                <a:effectLst/>
                <a:latin typeface="Times New Roman" panose="02020603050405020304" pitchFamily="18" charset="0"/>
                <a:ea typeface="Times New Roman" panose="02020603050405020304" pitchFamily="18" charset="0"/>
              </a:rPr>
              <a:t>.</a:t>
            </a:r>
            <a:endParaRPr lang="en-ID" sz="1800" dirty="0">
              <a:effectLst/>
              <a:latin typeface="Times New Roman" panose="02020603050405020304" pitchFamily="18" charset="0"/>
              <a:ea typeface="Times New Roman" panose="02020603050405020304" pitchFamily="18" charset="0"/>
            </a:endParaRPr>
          </a:p>
          <a:p>
            <a:pPr algn="just"/>
            <a:r>
              <a:rPr lang="en-ID" dirty="0"/>
              <a:t> </a:t>
            </a:r>
            <a:endParaRPr lang="id-ID" dirty="0"/>
          </a:p>
          <a:p>
            <a:pPr marL="285750" indent="-285750">
              <a:buFont typeface="Wingdings" panose="05000000000000000000" pitchFamily="2" charset="2"/>
              <a:buChar char="q"/>
            </a:pPr>
            <a:endParaRPr lang="en-ID" b="1" dirty="0"/>
          </a:p>
        </p:txBody>
      </p:sp>
    </p:spTree>
    <p:extLst>
      <p:ext uri="{BB962C8B-B14F-4D97-AF65-F5344CB8AC3E}">
        <p14:creationId xmlns:p14="http://schemas.microsoft.com/office/powerpoint/2010/main" val="2842793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16042" y="0"/>
            <a:ext cx="12208041" cy="115503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endParaRPr sz="3600" b="1" dirty="0"/>
          </a:p>
        </p:txBody>
      </p:sp>
      <p:sp>
        <p:nvSpPr>
          <p:cNvPr id="18" name="TextBox 17">
            <a:extLst>
              <a:ext uri="{FF2B5EF4-FFF2-40B4-BE49-F238E27FC236}">
                <a16:creationId xmlns:a16="http://schemas.microsoft.com/office/drawing/2014/main" id="{239F5E11-A966-44C6-AB93-9EE3915F8339}"/>
              </a:ext>
            </a:extLst>
          </p:cNvPr>
          <p:cNvSpPr txBox="1"/>
          <p:nvPr/>
        </p:nvSpPr>
        <p:spPr>
          <a:xfrm>
            <a:off x="134030" y="1155032"/>
            <a:ext cx="6282812" cy="461665"/>
          </a:xfrm>
          <a:prstGeom prst="rect">
            <a:avLst/>
          </a:prstGeom>
          <a:noFill/>
        </p:spPr>
        <p:txBody>
          <a:bodyPr wrap="square" rtlCol="0">
            <a:spAutoFit/>
          </a:bodyPr>
          <a:lstStyle/>
          <a:p>
            <a:pPr algn="ctr"/>
            <a:r>
              <a:rPr lang="id-ID" sz="2400" b="1" dirty="0"/>
              <a:t>GAP</a:t>
            </a:r>
            <a:endParaRPr lang="en-ID" sz="2400" b="1" dirty="0"/>
          </a:p>
        </p:txBody>
      </p:sp>
      <p:sp>
        <p:nvSpPr>
          <p:cNvPr id="6" name="TextBox 5">
            <a:extLst>
              <a:ext uri="{FF2B5EF4-FFF2-40B4-BE49-F238E27FC236}">
                <a16:creationId xmlns:a16="http://schemas.microsoft.com/office/drawing/2014/main" id="{F44BC263-ED9E-4B8E-925B-997D9219A128}"/>
              </a:ext>
            </a:extLst>
          </p:cNvPr>
          <p:cNvSpPr txBox="1"/>
          <p:nvPr/>
        </p:nvSpPr>
        <p:spPr>
          <a:xfrm>
            <a:off x="0" y="1677410"/>
            <a:ext cx="7646503" cy="1200329"/>
          </a:xfrm>
          <a:prstGeom prst="rect">
            <a:avLst/>
          </a:prstGeom>
          <a:solidFill>
            <a:schemeClr val="accent2">
              <a:lumMod val="20000"/>
              <a:lumOff val="80000"/>
            </a:schemeClr>
          </a:solidFill>
        </p:spPr>
        <p:txBody>
          <a:bodyPr wrap="square">
            <a:spAutoFit/>
          </a:bodyPr>
          <a:lstStyle/>
          <a:p>
            <a:pPr marL="285750" indent="-285750" algn="just">
              <a:buFont typeface="Wingdings" panose="05000000000000000000" pitchFamily="2" charset="2"/>
              <a:buChar char="q"/>
            </a:pPr>
            <a:r>
              <a:rPr lang="en-US" sz="1800" dirty="0" err="1">
                <a:effectLst/>
                <a:latin typeface="Times New Roman" panose="02020603050405020304" pitchFamily="18" charset="0"/>
                <a:ea typeface="Times New Roman" panose="02020603050405020304" pitchFamily="18" charset="0"/>
              </a:rPr>
              <a:t>Idealnya</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semakin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bertambah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tahun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semakin</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meningkat</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jumlah</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santri</a:t>
            </a:r>
            <a:r>
              <a:rPr lang="en-US" sz="1800" dirty="0">
                <a:effectLst/>
                <a:latin typeface="Times New Roman" panose="02020603050405020304" pitchFamily="18" charset="0"/>
                <a:ea typeface="Times New Roman" panose="02020603050405020304" pitchFamily="18" charset="0"/>
              </a:rPr>
              <a:t> n</a:t>
            </a:r>
            <a:r>
              <a:rPr lang="id-ID" sz="1800" dirty="0">
                <a:effectLst/>
                <a:latin typeface="Times New Roman" panose="02020603050405020304" pitchFamily="18" charset="0"/>
                <a:ea typeface="Times New Roman" panose="02020603050405020304" pitchFamily="18" charset="0"/>
              </a:rPr>
              <a:t>amun fakta di lapangan bahwa d</a:t>
            </a:r>
            <a:r>
              <a:rPr lang="id-ID" sz="1800" dirty="0">
                <a:solidFill>
                  <a:srgbClr val="000000"/>
                </a:solidFill>
                <a:effectLst/>
                <a:latin typeface="Times New Roman" panose="02020603050405020304" pitchFamily="18" charset="0"/>
                <a:ea typeface="Times New Roman" panose="02020603050405020304" pitchFamily="18" charset="0"/>
              </a:rPr>
              <a:t>alam perkembangannya, Pesantren Imam Buchori mengalami kesulitan dalam kurangnya santri yang mendaftar</a:t>
            </a:r>
            <a:r>
              <a:rPr lang="en-US" sz="1800" dirty="0">
                <a:solidFill>
                  <a:srgbClr val="000000"/>
                </a:solidFill>
                <a:effectLst/>
                <a:latin typeface="Times New Roman" panose="02020603050405020304" pitchFamily="18" charset="0"/>
                <a:ea typeface="Times New Roman" panose="02020603050405020304" pitchFamily="18" charset="0"/>
              </a:rPr>
              <a:t> yang </a:t>
            </a:r>
            <a:r>
              <a:rPr lang="id-ID" sz="1800" dirty="0">
                <a:solidFill>
                  <a:srgbClr val="000000"/>
                </a:solidFill>
                <a:effectLst/>
                <a:latin typeface="Times New Roman" panose="02020603050405020304" pitchFamily="18" charset="0"/>
                <a:ea typeface="Times New Roman" panose="02020603050405020304" pitchFamily="18" charset="0"/>
              </a:rPr>
              <a:t>berdampak dalam perkembangan pesantren</a:t>
            </a:r>
            <a:r>
              <a:rPr lang="en-ID" dirty="0"/>
              <a:t>. </a:t>
            </a:r>
          </a:p>
        </p:txBody>
      </p:sp>
      <p:sp>
        <p:nvSpPr>
          <p:cNvPr id="7" name="TextBox 6">
            <a:extLst>
              <a:ext uri="{FF2B5EF4-FFF2-40B4-BE49-F238E27FC236}">
                <a16:creationId xmlns:a16="http://schemas.microsoft.com/office/drawing/2014/main" id="{813DEDF7-4E2E-4289-938D-6C082C6880E4}"/>
              </a:ext>
            </a:extLst>
          </p:cNvPr>
          <p:cNvSpPr txBox="1"/>
          <p:nvPr/>
        </p:nvSpPr>
        <p:spPr>
          <a:xfrm>
            <a:off x="6809057" y="3045492"/>
            <a:ext cx="2887466" cy="461665"/>
          </a:xfrm>
          <a:prstGeom prst="rect">
            <a:avLst/>
          </a:prstGeom>
          <a:noFill/>
        </p:spPr>
        <p:txBody>
          <a:bodyPr wrap="square" rtlCol="0">
            <a:spAutoFit/>
          </a:bodyPr>
          <a:lstStyle/>
          <a:p>
            <a:r>
              <a:rPr lang="id-ID" sz="2400" b="1" dirty="0"/>
              <a:t>Tujuan Penelitian</a:t>
            </a:r>
            <a:endParaRPr lang="en-ID" sz="2400" b="1" dirty="0"/>
          </a:p>
        </p:txBody>
      </p:sp>
      <p:sp>
        <p:nvSpPr>
          <p:cNvPr id="8" name="TextBox 7">
            <a:extLst>
              <a:ext uri="{FF2B5EF4-FFF2-40B4-BE49-F238E27FC236}">
                <a16:creationId xmlns:a16="http://schemas.microsoft.com/office/drawing/2014/main" id="{9FB9CD70-5D99-4F34-968A-A4925C1F043A}"/>
              </a:ext>
            </a:extLst>
          </p:cNvPr>
          <p:cNvSpPr txBox="1"/>
          <p:nvPr/>
        </p:nvSpPr>
        <p:spPr>
          <a:xfrm>
            <a:off x="5499652" y="3581675"/>
            <a:ext cx="5506276" cy="923330"/>
          </a:xfrm>
          <a:prstGeom prst="rect">
            <a:avLst/>
          </a:prstGeom>
          <a:solidFill>
            <a:schemeClr val="tx2">
              <a:lumMod val="40000"/>
              <a:lumOff val="60000"/>
            </a:schemeClr>
          </a:solidFill>
        </p:spPr>
        <p:txBody>
          <a:bodyPr wrap="square">
            <a:spAutoFit/>
          </a:bodyPr>
          <a:lstStyle/>
          <a:p>
            <a:pPr algn="ctr"/>
            <a:r>
              <a:rPr lang="id-ID" sz="1800" dirty="0">
                <a:effectLst/>
                <a:latin typeface="Times New Roman" panose="02020603050405020304" pitchFamily="18" charset="0"/>
                <a:ea typeface="Times New Roman" panose="02020603050405020304" pitchFamily="18" charset="0"/>
              </a:rPr>
              <a:t>menganalisis Manajemen Pesantren Imam Bukhari tentang kelemahan dan kelebihan serta memberikan kontribusi keilmuan untuk meningkatkan jumlah santri. </a:t>
            </a:r>
            <a:endParaRPr lang="en-US" dirty="0">
              <a:latin typeface="Times New Roman" panose="02020603050405020304" pitchFamily="18" charset="0"/>
              <a:ea typeface="Times New Roman" panose="02020603050405020304" pitchFamily="18" charset="0"/>
            </a:endParaRPr>
          </a:p>
        </p:txBody>
      </p:sp>
      <p:sp>
        <p:nvSpPr>
          <p:cNvPr id="9" name="TextBox 8">
            <a:extLst>
              <a:ext uri="{FF2B5EF4-FFF2-40B4-BE49-F238E27FC236}">
                <a16:creationId xmlns:a16="http://schemas.microsoft.com/office/drawing/2014/main" id="{7C335C75-F012-48BF-9FB2-770DD770530A}"/>
              </a:ext>
            </a:extLst>
          </p:cNvPr>
          <p:cNvSpPr txBox="1"/>
          <p:nvPr/>
        </p:nvSpPr>
        <p:spPr>
          <a:xfrm>
            <a:off x="332813" y="4219524"/>
            <a:ext cx="2913970" cy="461665"/>
          </a:xfrm>
          <a:prstGeom prst="rect">
            <a:avLst/>
          </a:prstGeom>
          <a:noFill/>
        </p:spPr>
        <p:txBody>
          <a:bodyPr wrap="square" rtlCol="0">
            <a:spAutoFit/>
          </a:bodyPr>
          <a:lstStyle/>
          <a:p>
            <a:r>
              <a:rPr lang="en-US" sz="2400" b="1" dirty="0" err="1"/>
              <a:t>Urgensi</a:t>
            </a:r>
            <a:r>
              <a:rPr lang="id-ID" sz="2400" b="1" dirty="0"/>
              <a:t> Penelitian</a:t>
            </a:r>
            <a:endParaRPr lang="en-ID" sz="2400" b="1" dirty="0"/>
          </a:p>
        </p:txBody>
      </p:sp>
      <p:sp>
        <p:nvSpPr>
          <p:cNvPr id="10" name="TextBox 9">
            <a:extLst>
              <a:ext uri="{FF2B5EF4-FFF2-40B4-BE49-F238E27FC236}">
                <a16:creationId xmlns:a16="http://schemas.microsoft.com/office/drawing/2014/main" id="{2000B737-4F78-41B1-9A92-13DF7EE0B081}"/>
              </a:ext>
            </a:extLst>
          </p:cNvPr>
          <p:cNvSpPr txBox="1"/>
          <p:nvPr/>
        </p:nvSpPr>
        <p:spPr>
          <a:xfrm>
            <a:off x="224123" y="4822645"/>
            <a:ext cx="6102626" cy="1200329"/>
          </a:xfrm>
          <a:prstGeom prst="rect">
            <a:avLst/>
          </a:prstGeom>
          <a:solidFill>
            <a:schemeClr val="accent1">
              <a:lumMod val="40000"/>
              <a:lumOff val="60000"/>
            </a:schemeClr>
          </a:solidFill>
        </p:spPr>
        <p:txBody>
          <a:bodyPr wrap="square">
            <a:spAutoFit/>
          </a:bodyPr>
          <a:lstStyle/>
          <a:p>
            <a:pPr algn="just"/>
            <a:r>
              <a:rPr lang="id-ID" sz="1800" dirty="0">
                <a:effectLst/>
                <a:latin typeface="Times New Roman" panose="02020603050405020304" pitchFamily="18" charset="0"/>
                <a:ea typeface="Times New Roman" panose="02020603050405020304" pitchFamily="18" charset="0"/>
              </a:rPr>
              <a:t>Pentingnya penelitian tentang Problem solving pesantren Imam Bukhori   untuk  memperoleh solusi sekaligus temuan pengelolaan pesantren yang dapat diterapkan oleh pesantren Imam Bukhori</a:t>
            </a:r>
            <a:endParaRPr lang="en-ID" dirty="0"/>
          </a:p>
        </p:txBody>
      </p:sp>
    </p:spTree>
    <p:extLst>
      <p:ext uri="{BB962C8B-B14F-4D97-AF65-F5344CB8AC3E}">
        <p14:creationId xmlns:p14="http://schemas.microsoft.com/office/powerpoint/2010/main" val="10835166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16042" y="0"/>
            <a:ext cx="12208041" cy="115503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br>
              <a:rPr lang="en-US" sz="3600" b="1" spc="20" dirty="0">
                <a:solidFill>
                  <a:srgbClr val="FFFFFF"/>
                </a:solidFill>
                <a:latin typeface="Arial"/>
                <a:cs typeface="Arial"/>
              </a:rPr>
            </a:br>
            <a:r>
              <a:rPr lang="id-ID" sz="3600" b="1" spc="20" dirty="0">
                <a:solidFill>
                  <a:srgbClr val="FFFFFF"/>
                </a:solidFill>
                <a:latin typeface="Arial"/>
                <a:cs typeface="Arial"/>
              </a:rPr>
              <a:t>METODE PENELITIAN</a:t>
            </a:r>
            <a:endParaRPr sz="3600" b="1" dirty="0"/>
          </a:p>
        </p:txBody>
      </p:sp>
      <p:sp>
        <p:nvSpPr>
          <p:cNvPr id="7" name="TextBox 6">
            <a:extLst>
              <a:ext uri="{FF2B5EF4-FFF2-40B4-BE49-F238E27FC236}">
                <a16:creationId xmlns:a16="http://schemas.microsoft.com/office/drawing/2014/main" id="{813DEDF7-4E2E-4289-938D-6C082C6880E4}"/>
              </a:ext>
            </a:extLst>
          </p:cNvPr>
          <p:cNvSpPr txBox="1"/>
          <p:nvPr/>
        </p:nvSpPr>
        <p:spPr>
          <a:xfrm>
            <a:off x="134030" y="1279462"/>
            <a:ext cx="2962096" cy="461665"/>
          </a:xfrm>
          <a:prstGeom prst="rect">
            <a:avLst/>
          </a:prstGeom>
          <a:noFill/>
        </p:spPr>
        <p:txBody>
          <a:bodyPr wrap="square" rtlCol="0">
            <a:spAutoFit/>
          </a:bodyPr>
          <a:lstStyle/>
          <a:p>
            <a:r>
              <a:rPr lang="id-ID" sz="2400" b="1" dirty="0"/>
              <a:t>Metode Penelitian</a:t>
            </a:r>
            <a:endParaRPr lang="en-ID" sz="2400" b="1" dirty="0"/>
          </a:p>
        </p:txBody>
      </p:sp>
      <p:sp>
        <p:nvSpPr>
          <p:cNvPr id="8" name="TextBox 7">
            <a:extLst>
              <a:ext uri="{FF2B5EF4-FFF2-40B4-BE49-F238E27FC236}">
                <a16:creationId xmlns:a16="http://schemas.microsoft.com/office/drawing/2014/main" id="{9FB9CD70-5D99-4F34-968A-A4925C1F043A}"/>
              </a:ext>
            </a:extLst>
          </p:cNvPr>
          <p:cNvSpPr txBox="1"/>
          <p:nvPr/>
        </p:nvSpPr>
        <p:spPr>
          <a:xfrm>
            <a:off x="134030" y="1680891"/>
            <a:ext cx="3860453" cy="369332"/>
          </a:xfrm>
          <a:prstGeom prst="rect">
            <a:avLst/>
          </a:prstGeom>
          <a:noFill/>
        </p:spPr>
        <p:txBody>
          <a:bodyPr wrap="square">
            <a:spAutoFit/>
          </a:bodyPr>
          <a:lstStyle/>
          <a:p>
            <a:r>
              <a:rPr lang="en-US" dirty="0"/>
              <a:t>Field Research </a:t>
            </a:r>
            <a:r>
              <a:rPr lang="en-US" dirty="0" err="1"/>
              <a:t>atau</a:t>
            </a:r>
            <a:r>
              <a:rPr lang="en-US" dirty="0"/>
              <a:t> </a:t>
            </a:r>
            <a:r>
              <a:rPr lang="en-US" dirty="0" err="1"/>
              <a:t>penelitian</a:t>
            </a:r>
            <a:r>
              <a:rPr lang="en-US" dirty="0"/>
              <a:t> </a:t>
            </a:r>
            <a:r>
              <a:rPr lang="en-US" dirty="0" err="1"/>
              <a:t>kancah</a:t>
            </a:r>
            <a:r>
              <a:rPr lang="id-ID" dirty="0"/>
              <a:t> </a:t>
            </a:r>
            <a:endParaRPr lang="en-ID" dirty="0"/>
          </a:p>
        </p:txBody>
      </p:sp>
      <p:sp>
        <p:nvSpPr>
          <p:cNvPr id="9" name="TextBox 8">
            <a:extLst>
              <a:ext uri="{FF2B5EF4-FFF2-40B4-BE49-F238E27FC236}">
                <a16:creationId xmlns:a16="http://schemas.microsoft.com/office/drawing/2014/main" id="{9F271E73-1DE6-4F4F-A372-A328A2A54178}"/>
              </a:ext>
            </a:extLst>
          </p:cNvPr>
          <p:cNvSpPr txBox="1"/>
          <p:nvPr/>
        </p:nvSpPr>
        <p:spPr>
          <a:xfrm>
            <a:off x="6096000" y="1310316"/>
            <a:ext cx="3860455" cy="461665"/>
          </a:xfrm>
          <a:prstGeom prst="rect">
            <a:avLst/>
          </a:prstGeom>
          <a:noFill/>
        </p:spPr>
        <p:txBody>
          <a:bodyPr wrap="square" rtlCol="0">
            <a:spAutoFit/>
          </a:bodyPr>
          <a:lstStyle/>
          <a:p>
            <a:r>
              <a:rPr lang="id-ID" sz="2400" b="1" dirty="0"/>
              <a:t>Lokasi dan Subjek Penelitian</a:t>
            </a:r>
            <a:endParaRPr lang="en-ID" sz="2400" b="1" dirty="0"/>
          </a:p>
        </p:txBody>
      </p:sp>
      <p:sp>
        <p:nvSpPr>
          <p:cNvPr id="10" name="TextBox 9">
            <a:extLst>
              <a:ext uri="{FF2B5EF4-FFF2-40B4-BE49-F238E27FC236}">
                <a16:creationId xmlns:a16="http://schemas.microsoft.com/office/drawing/2014/main" id="{19BE200F-8811-45D3-944E-F4D4A64E6878}"/>
              </a:ext>
            </a:extLst>
          </p:cNvPr>
          <p:cNvSpPr txBox="1"/>
          <p:nvPr/>
        </p:nvSpPr>
        <p:spPr>
          <a:xfrm>
            <a:off x="6096000" y="1670302"/>
            <a:ext cx="2609172" cy="369332"/>
          </a:xfrm>
          <a:prstGeom prst="rect">
            <a:avLst/>
          </a:prstGeom>
          <a:noFill/>
        </p:spPr>
        <p:txBody>
          <a:bodyPr wrap="square">
            <a:spAutoFit/>
          </a:bodyPr>
          <a:lstStyle/>
          <a:p>
            <a:r>
              <a:rPr lang="id-ID" sz="1800" dirty="0">
                <a:effectLst/>
                <a:latin typeface="Times New Roman" panose="02020603050405020304" pitchFamily="18" charset="0"/>
                <a:ea typeface="Times New Roman" panose="02020603050405020304" pitchFamily="18" charset="0"/>
              </a:rPr>
              <a:t>Pesantren Imam Bukhar</a:t>
            </a:r>
            <a:r>
              <a:rPr lang="en-US" sz="1800" dirty="0" err="1">
                <a:effectLst/>
                <a:latin typeface="Times New Roman" panose="02020603050405020304" pitchFamily="18" charset="0"/>
                <a:ea typeface="Times New Roman" panose="02020603050405020304" pitchFamily="18" charset="0"/>
              </a:rPr>
              <a:t>i</a:t>
            </a:r>
            <a:endParaRPr lang="en-US" sz="1800" dirty="0">
              <a:solidFill>
                <a:prstClr val="black"/>
              </a:solidFill>
              <a:latin typeface="KBCloudyDay"/>
              <a:ea typeface="KBCloudyDay" panose="02000603000000000000" pitchFamily="2" charset="0"/>
            </a:endParaRPr>
          </a:p>
        </p:txBody>
      </p:sp>
      <p:sp>
        <p:nvSpPr>
          <p:cNvPr id="11" name="TextBox 10">
            <a:extLst>
              <a:ext uri="{FF2B5EF4-FFF2-40B4-BE49-F238E27FC236}">
                <a16:creationId xmlns:a16="http://schemas.microsoft.com/office/drawing/2014/main" id="{CB60DF0F-A34A-4C36-AD90-A97FD3CBF2C8}"/>
              </a:ext>
            </a:extLst>
          </p:cNvPr>
          <p:cNvSpPr txBox="1"/>
          <p:nvPr/>
        </p:nvSpPr>
        <p:spPr>
          <a:xfrm>
            <a:off x="3096126" y="2238812"/>
            <a:ext cx="3732117" cy="461665"/>
          </a:xfrm>
          <a:prstGeom prst="rect">
            <a:avLst/>
          </a:prstGeom>
          <a:noFill/>
        </p:spPr>
        <p:txBody>
          <a:bodyPr wrap="square" rtlCol="0">
            <a:spAutoFit/>
          </a:bodyPr>
          <a:lstStyle/>
          <a:p>
            <a:r>
              <a:rPr lang="id-ID" sz="2400" b="1" dirty="0"/>
              <a:t>Teknik Pengumpulan Data</a:t>
            </a:r>
            <a:endParaRPr lang="en-ID" sz="2400" b="1" dirty="0"/>
          </a:p>
        </p:txBody>
      </p:sp>
      <p:sp>
        <p:nvSpPr>
          <p:cNvPr id="12" name="TextBox 11">
            <a:extLst>
              <a:ext uri="{FF2B5EF4-FFF2-40B4-BE49-F238E27FC236}">
                <a16:creationId xmlns:a16="http://schemas.microsoft.com/office/drawing/2014/main" id="{ED76FE1F-3C16-434C-ABE6-F2179FF24058}"/>
              </a:ext>
            </a:extLst>
          </p:cNvPr>
          <p:cNvSpPr txBox="1"/>
          <p:nvPr/>
        </p:nvSpPr>
        <p:spPr>
          <a:xfrm>
            <a:off x="-16042" y="2700477"/>
            <a:ext cx="11642558" cy="1477328"/>
          </a:xfrm>
          <a:prstGeom prst="rect">
            <a:avLst/>
          </a:prstGeom>
          <a:noFill/>
        </p:spPr>
        <p:txBody>
          <a:bodyPr wrap="square">
            <a:spAutoFit/>
          </a:bodyPr>
          <a:lstStyle/>
          <a:p>
            <a:r>
              <a:rPr lang="en-ID" dirty="0"/>
              <a:t>Teknik </a:t>
            </a:r>
            <a:r>
              <a:rPr lang="en-ID" dirty="0" err="1"/>
              <a:t>pengumpulan</a:t>
            </a:r>
            <a:r>
              <a:rPr lang="en-ID" dirty="0"/>
              <a:t> data yang </a:t>
            </a:r>
            <a:r>
              <a:rPr lang="en-ID" dirty="0" err="1"/>
              <a:t>dilakukan</a:t>
            </a:r>
            <a:r>
              <a:rPr lang="en-ID" dirty="0"/>
              <a:t> </a:t>
            </a:r>
            <a:r>
              <a:rPr lang="en-ID" dirty="0" err="1"/>
              <a:t>menggunakan</a:t>
            </a:r>
            <a:r>
              <a:rPr lang="en-ID" dirty="0"/>
              <a:t> </a:t>
            </a:r>
            <a:r>
              <a:rPr lang="en-ID" dirty="0" err="1"/>
              <a:t>tiga</a:t>
            </a:r>
            <a:r>
              <a:rPr lang="en-ID" dirty="0"/>
              <a:t> </a:t>
            </a:r>
            <a:r>
              <a:rPr lang="en-ID" dirty="0" err="1"/>
              <a:t>tahapan</a:t>
            </a:r>
            <a:r>
              <a:rPr lang="en-ID" dirty="0"/>
              <a:t>, </a:t>
            </a:r>
            <a:r>
              <a:rPr lang="en-ID" dirty="0" err="1"/>
              <a:t>yakni</a:t>
            </a:r>
            <a:r>
              <a:rPr lang="en-ID" dirty="0"/>
              <a:t> </a:t>
            </a:r>
            <a:r>
              <a:rPr lang="en-ID" dirty="0" err="1"/>
              <a:t>wawancara</a:t>
            </a:r>
            <a:r>
              <a:rPr lang="en-ID" dirty="0"/>
              <a:t>, </a:t>
            </a:r>
            <a:r>
              <a:rPr lang="en-ID" dirty="0" err="1"/>
              <a:t>observasi</a:t>
            </a:r>
            <a:r>
              <a:rPr lang="en-ID" dirty="0"/>
              <a:t>, dan </a:t>
            </a:r>
            <a:r>
              <a:rPr lang="en-ID" dirty="0" err="1"/>
              <a:t>dokumentasi</a:t>
            </a:r>
            <a:r>
              <a:rPr lang="en-ID" dirty="0"/>
              <a:t>.</a:t>
            </a:r>
            <a:endParaRPr lang="id-ID" dirty="0">
              <a:latin typeface="KBCloudyDay"/>
            </a:endParaRPr>
          </a:p>
          <a:p>
            <a:pPr marL="285750" indent="-285750">
              <a:buFont typeface="Wingdings" panose="05000000000000000000" pitchFamily="2" charset="2"/>
              <a:buChar char="q"/>
            </a:pPr>
            <a:r>
              <a:rPr lang="id-ID" sz="1800" dirty="0">
                <a:solidFill>
                  <a:prstClr val="black"/>
                </a:solidFill>
                <a:latin typeface="KBCloudyDay"/>
                <a:ea typeface="KBCloudyDay" panose="02000603000000000000" pitchFamily="2" charset="0"/>
              </a:rPr>
              <a:t>W</a:t>
            </a:r>
            <a:r>
              <a:rPr lang="en-US" sz="1800" dirty="0" err="1">
                <a:solidFill>
                  <a:prstClr val="black"/>
                </a:solidFill>
                <a:latin typeface="KBCloudyDay"/>
                <a:ea typeface="KBCloudyDay" panose="02000603000000000000" pitchFamily="2" charset="0"/>
              </a:rPr>
              <a:t>awancara</a:t>
            </a:r>
            <a:r>
              <a:rPr lang="en-US" sz="1800" dirty="0">
                <a:solidFill>
                  <a:prstClr val="black"/>
                </a:solidFill>
                <a:latin typeface="KBCloudyDay"/>
                <a:ea typeface="KBCloudyDay" panose="02000603000000000000" pitchFamily="2" charset="0"/>
              </a:rPr>
              <a:t> : </a:t>
            </a:r>
            <a:r>
              <a:rPr lang="id-ID" dirty="0">
                <a:solidFill>
                  <a:prstClr val="black"/>
                </a:solidFill>
                <a:latin typeface="KBCloudyDay"/>
                <a:ea typeface="KBCloudyDay" panose="02000603000000000000" pitchFamily="2" charset="0"/>
              </a:rPr>
              <a:t>Dilakukan secara semi terstruktur</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dengan</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kepala</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sekolah</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sekaligus</a:t>
            </a:r>
            <a:r>
              <a:rPr lang="en-US" dirty="0">
                <a:solidFill>
                  <a:prstClr val="black"/>
                </a:solidFill>
                <a:latin typeface="KBCloudyDay"/>
                <a:ea typeface="KBCloudyDay" panose="02000603000000000000" pitchFamily="2" charset="0"/>
              </a:rPr>
              <a:t> Yayasan dan guru</a:t>
            </a:r>
          </a:p>
          <a:p>
            <a:pPr marL="285750" indent="-285750">
              <a:buFont typeface="Wingdings" panose="05000000000000000000" pitchFamily="2" charset="2"/>
              <a:buChar char="q"/>
            </a:pPr>
            <a:r>
              <a:rPr lang="en-US" dirty="0" err="1">
                <a:solidFill>
                  <a:prstClr val="black"/>
                </a:solidFill>
                <a:latin typeface="KBCloudyDay"/>
                <a:ea typeface="KBCloudyDay" panose="02000603000000000000" pitchFamily="2" charset="0"/>
              </a:rPr>
              <a:t>Observasi</a:t>
            </a:r>
            <a:r>
              <a:rPr lang="en-US" dirty="0">
                <a:solidFill>
                  <a:prstClr val="black"/>
                </a:solidFill>
                <a:latin typeface="KBCloudyDay"/>
                <a:ea typeface="KBCloudyDay" panose="02000603000000000000" pitchFamily="2" charset="0"/>
              </a:rPr>
              <a:t> dan </a:t>
            </a:r>
            <a:r>
              <a:rPr lang="en-US" dirty="0" err="1">
                <a:solidFill>
                  <a:prstClr val="black"/>
                </a:solidFill>
                <a:latin typeface="KBCloudyDay"/>
                <a:ea typeface="KBCloudyDay" panose="02000603000000000000" pitchFamily="2" charset="0"/>
              </a:rPr>
              <a:t>dokumentasi</a:t>
            </a:r>
            <a:r>
              <a:rPr lang="en-US" dirty="0">
                <a:solidFill>
                  <a:prstClr val="black"/>
                </a:solidFill>
                <a:latin typeface="KBCloudyDay"/>
                <a:ea typeface="KBCloudyDay" panose="02000603000000000000" pitchFamily="2" charset="0"/>
              </a:rPr>
              <a:t> : </a:t>
            </a:r>
            <a:r>
              <a:rPr lang="en-US" dirty="0" err="1">
                <a:solidFill>
                  <a:prstClr val="black"/>
                </a:solidFill>
                <a:latin typeface="KBCloudyDay"/>
                <a:ea typeface="KBCloudyDay" panose="02000603000000000000" pitchFamily="2" charset="0"/>
              </a:rPr>
              <a:t>pengamatan</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langsung</a:t>
            </a:r>
            <a:r>
              <a:rPr lang="en-US" dirty="0">
                <a:solidFill>
                  <a:prstClr val="black"/>
                </a:solidFill>
                <a:latin typeface="KBCloudyDay"/>
                <a:ea typeface="KBCloudyDay" panose="02000603000000000000" pitchFamily="2" charset="0"/>
              </a:rPr>
              <a:t> </a:t>
            </a:r>
            <a:r>
              <a:rPr lang="en-US" dirty="0" err="1">
                <a:solidFill>
                  <a:prstClr val="black"/>
                </a:solidFill>
                <a:latin typeface="KBCloudyDay"/>
                <a:ea typeface="KBCloudyDay" panose="02000603000000000000" pitchFamily="2" charset="0"/>
              </a:rPr>
              <a:t>aktivitas</a:t>
            </a:r>
            <a:r>
              <a:rPr lang="en-US" dirty="0">
                <a:solidFill>
                  <a:prstClr val="black"/>
                </a:solidFill>
                <a:latin typeface="KBCloudyDay"/>
                <a:ea typeface="KBCloudyDay" panose="02000603000000000000" pitchFamily="2" charset="0"/>
              </a:rPr>
              <a:t> di </a:t>
            </a:r>
            <a:r>
              <a:rPr lang="en-US" dirty="0" err="1">
                <a:solidFill>
                  <a:prstClr val="black"/>
                </a:solidFill>
                <a:latin typeface="KBCloudyDay"/>
                <a:ea typeface="KBCloudyDay" panose="02000603000000000000" pitchFamily="2" charset="0"/>
              </a:rPr>
              <a:t>pesantren</a:t>
            </a:r>
            <a:endParaRPr lang="id-ID" dirty="0">
              <a:solidFill>
                <a:prstClr val="black"/>
              </a:solidFill>
              <a:latin typeface="KBCloudyDay"/>
              <a:ea typeface="KBCloudyDay" panose="02000603000000000000" pitchFamily="2" charset="0"/>
            </a:endParaRPr>
          </a:p>
          <a:p>
            <a:pPr marL="285750" indent="-285750">
              <a:buFont typeface="Wingdings" panose="05000000000000000000" pitchFamily="2" charset="2"/>
              <a:buChar char="q"/>
            </a:pPr>
            <a:endParaRPr lang="id-ID" sz="1800" dirty="0">
              <a:solidFill>
                <a:prstClr val="black"/>
              </a:solidFill>
              <a:latin typeface="KBCloudyDay"/>
              <a:ea typeface="KBCloudyDay" panose="02000603000000000000" pitchFamily="2" charset="0"/>
            </a:endParaRPr>
          </a:p>
          <a:p>
            <a:endParaRPr lang="en-US" sz="1800" dirty="0">
              <a:solidFill>
                <a:prstClr val="black"/>
              </a:solidFill>
              <a:latin typeface="KBCloudyDay"/>
              <a:ea typeface="KBCloudyDay" panose="02000603000000000000" pitchFamily="2" charset="0"/>
            </a:endParaRPr>
          </a:p>
        </p:txBody>
      </p:sp>
      <p:graphicFrame>
        <p:nvGraphicFramePr>
          <p:cNvPr id="2" name="Table 2">
            <a:extLst>
              <a:ext uri="{FF2B5EF4-FFF2-40B4-BE49-F238E27FC236}">
                <a16:creationId xmlns:a16="http://schemas.microsoft.com/office/drawing/2014/main" id="{BFA25506-5CED-4409-9773-C336E6BEE668}"/>
              </a:ext>
            </a:extLst>
          </p:cNvPr>
          <p:cNvGraphicFramePr>
            <a:graphicFrameLocks noGrp="1"/>
          </p:cNvGraphicFramePr>
          <p:nvPr>
            <p:extLst>
              <p:ext uri="{D42A27DB-BD31-4B8C-83A1-F6EECF244321}">
                <p14:modId xmlns:p14="http://schemas.microsoft.com/office/powerpoint/2010/main" val="778355483"/>
              </p:ext>
            </p:extLst>
          </p:nvPr>
        </p:nvGraphicFramePr>
        <p:xfrm>
          <a:off x="134030" y="3897790"/>
          <a:ext cx="8128000" cy="1483360"/>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1638735614"/>
                    </a:ext>
                  </a:extLst>
                </a:gridCol>
              </a:tblGrid>
              <a:tr h="370840">
                <a:tc>
                  <a:txBody>
                    <a:bodyPr/>
                    <a:lstStyle/>
                    <a:p>
                      <a:r>
                        <a:rPr lang="id-ID" dirty="0"/>
                        <a:t>Indikator </a:t>
                      </a:r>
                      <a:r>
                        <a:rPr lang="en-US" dirty="0" err="1"/>
                        <a:t>utama</a:t>
                      </a:r>
                      <a:r>
                        <a:rPr lang="en-US" dirty="0"/>
                        <a:t> </a:t>
                      </a:r>
                      <a:r>
                        <a:rPr lang="en-US" dirty="0" err="1"/>
                        <a:t>dalam</a:t>
                      </a:r>
                      <a:r>
                        <a:rPr lang="en-US" dirty="0"/>
                        <a:t> </a:t>
                      </a:r>
                      <a:r>
                        <a:rPr lang="en-US" dirty="0" err="1"/>
                        <a:t>pengumpulan</a:t>
                      </a:r>
                      <a:r>
                        <a:rPr lang="en-US" dirty="0"/>
                        <a:t> data</a:t>
                      </a:r>
                      <a:endParaRPr lang="en-ID" dirty="0"/>
                    </a:p>
                  </a:txBody>
                  <a:tcPr/>
                </a:tc>
                <a:extLst>
                  <a:ext uri="{0D108BD9-81ED-4DB2-BD59-A6C34878D82A}">
                    <a16:rowId xmlns:a16="http://schemas.microsoft.com/office/drawing/2014/main" val="409248061"/>
                  </a:ext>
                </a:extLst>
              </a:tr>
              <a:tr h="370840">
                <a:tc>
                  <a:txBody>
                    <a:bodyPr/>
                    <a:lstStyle/>
                    <a:p>
                      <a:r>
                        <a:rPr lang="id-ID" dirty="0"/>
                        <a:t>1. </a:t>
                      </a:r>
                      <a:r>
                        <a:rPr lang="id-ID" sz="1800" kern="1200" dirty="0">
                          <a:solidFill>
                            <a:schemeClr val="dk1"/>
                          </a:solidFill>
                          <a:effectLst/>
                          <a:latin typeface="+mn-lt"/>
                          <a:ea typeface="+mn-ea"/>
                          <a:cs typeface="+mn-cs"/>
                        </a:rPr>
                        <a:t>Permasalahan Pesantren</a:t>
                      </a:r>
                      <a:endParaRPr lang="en-ID" dirty="0"/>
                    </a:p>
                  </a:txBody>
                  <a:tcPr/>
                </a:tc>
                <a:extLst>
                  <a:ext uri="{0D108BD9-81ED-4DB2-BD59-A6C34878D82A}">
                    <a16:rowId xmlns:a16="http://schemas.microsoft.com/office/drawing/2014/main" val="2559446391"/>
                  </a:ext>
                </a:extLst>
              </a:tr>
              <a:tr h="370840">
                <a:tc>
                  <a:txBody>
                    <a:bodyPr/>
                    <a:lstStyle/>
                    <a:p>
                      <a:r>
                        <a:rPr lang="id-ID" dirty="0"/>
                        <a:t>2. </a:t>
                      </a:r>
                      <a:r>
                        <a:rPr lang="id-ID" sz="1800" kern="1200" dirty="0">
                          <a:solidFill>
                            <a:schemeClr val="dk1"/>
                          </a:solidFill>
                          <a:effectLst/>
                          <a:latin typeface="+mn-lt"/>
                          <a:ea typeface="+mn-ea"/>
                          <a:cs typeface="+mn-cs"/>
                        </a:rPr>
                        <a:t>Upaya Pesantren Imam Bukhori</a:t>
                      </a:r>
                      <a:endParaRPr lang="en-ID" dirty="0"/>
                    </a:p>
                  </a:txBody>
                  <a:tcPr/>
                </a:tc>
                <a:extLst>
                  <a:ext uri="{0D108BD9-81ED-4DB2-BD59-A6C34878D82A}">
                    <a16:rowId xmlns:a16="http://schemas.microsoft.com/office/drawing/2014/main" val="3625344994"/>
                  </a:ext>
                </a:extLst>
              </a:tr>
              <a:tr h="370840">
                <a:tc>
                  <a:txBody>
                    <a:bodyPr/>
                    <a:lstStyle/>
                    <a:p>
                      <a:r>
                        <a:rPr lang="id-ID" dirty="0"/>
                        <a:t>3. </a:t>
                      </a:r>
                      <a:r>
                        <a:rPr lang="id-ID" sz="1800" kern="1200" dirty="0">
                          <a:solidFill>
                            <a:schemeClr val="dk1"/>
                          </a:solidFill>
                          <a:effectLst/>
                          <a:latin typeface="+mn-lt"/>
                          <a:ea typeface="+mn-ea"/>
                          <a:cs typeface="+mn-cs"/>
                        </a:rPr>
                        <a:t>Kerjasama dan Kemitraan di Pesantren Imam Bukhori</a:t>
                      </a:r>
                      <a:endParaRPr lang="en-ID" dirty="0"/>
                    </a:p>
                  </a:txBody>
                  <a:tcPr/>
                </a:tc>
                <a:extLst>
                  <a:ext uri="{0D108BD9-81ED-4DB2-BD59-A6C34878D82A}">
                    <a16:rowId xmlns:a16="http://schemas.microsoft.com/office/drawing/2014/main" val="1463375266"/>
                  </a:ext>
                </a:extLst>
              </a:tr>
            </a:tbl>
          </a:graphicData>
        </a:graphic>
      </p:graphicFrame>
    </p:spTree>
    <p:extLst>
      <p:ext uri="{BB962C8B-B14F-4D97-AF65-F5344CB8AC3E}">
        <p14:creationId xmlns:p14="http://schemas.microsoft.com/office/powerpoint/2010/main" val="32699946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16041" y="-43257"/>
            <a:ext cx="12208041" cy="123524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br>
              <a:rPr lang="en-US" sz="3600" b="1" spc="20" dirty="0">
                <a:solidFill>
                  <a:srgbClr val="FFFFFF"/>
                </a:solidFill>
                <a:latin typeface="Arial"/>
                <a:cs typeface="Arial"/>
              </a:rPr>
            </a:br>
            <a:r>
              <a:rPr lang="id-ID" sz="3600" b="1" spc="20" dirty="0">
                <a:solidFill>
                  <a:srgbClr val="FFFFFF"/>
                </a:solidFill>
                <a:latin typeface="Arial"/>
                <a:cs typeface="Arial"/>
              </a:rPr>
              <a:t>METODE PENELITIAN</a:t>
            </a:r>
            <a:endParaRPr sz="3600" b="1" dirty="0"/>
          </a:p>
        </p:txBody>
      </p:sp>
      <p:sp>
        <p:nvSpPr>
          <p:cNvPr id="12" name="TextBox 11">
            <a:extLst>
              <a:ext uri="{FF2B5EF4-FFF2-40B4-BE49-F238E27FC236}">
                <a16:creationId xmlns:a16="http://schemas.microsoft.com/office/drawing/2014/main" id="{ED76FE1F-3C16-434C-ABE6-F2179FF24058}"/>
              </a:ext>
            </a:extLst>
          </p:cNvPr>
          <p:cNvSpPr txBox="1"/>
          <p:nvPr/>
        </p:nvSpPr>
        <p:spPr>
          <a:xfrm>
            <a:off x="266700" y="1191985"/>
            <a:ext cx="4530383" cy="523220"/>
          </a:xfrm>
          <a:prstGeom prst="rect">
            <a:avLst/>
          </a:prstGeom>
          <a:noFill/>
        </p:spPr>
        <p:txBody>
          <a:bodyPr wrap="square">
            <a:spAutoFit/>
          </a:bodyPr>
          <a:lstStyle/>
          <a:p>
            <a:pPr algn="ctr"/>
            <a:r>
              <a:rPr lang="en-US" sz="2800" b="1" dirty="0" err="1">
                <a:solidFill>
                  <a:prstClr val="black"/>
                </a:solidFill>
                <a:latin typeface="KBCloudyDay"/>
                <a:ea typeface="KBCloudyDay" panose="02000603000000000000" pitchFamily="2" charset="0"/>
              </a:rPr>
              <a:t>Analisis</a:t>
            </a:r>
            <a:r>
              <a:rPr lang="en-US" sz="2800" b="1" dirty="0">
                <a:solidFill>
                  <a:prstClr val="black"/>
                </a:solidFill>
                <a:latin typeface="KBCloudyDay"/>
                <a:ea typeface="KBCloudyDay" panose="02000603000000000000" pitchFamily="2" charset="0"/>
              </a:rPr>
              <a:t> Data</a:t>
            </a:r>
          </a:p>
        </p:txBody>
      </p:sp>
      <p:pic>
        <p:nvPicPr>
          <p:cNvPr id="2" name="Picture 1" descr="A screenshot of a computer&#10;&#10;Description automatically generated">
            <a:extLst>
              <a:ext uri="{FF2B5EF4-FFF2-40B4-BE49-F238E27FC236}">
                <a16:creationId xmlns:a16="http://schemas.microsoft.com/office/drawing/2014/main" id="{6B8A1381-FFA9-C300-691E-C18173C931D2}"/>
              </a:ext>
            </a:extLst>
          </p:cNvPr>
          <p:cNvPicPr>
            <a:picLocks noChangeAspect="1"/>
          </p:cNvPicPr>
          <p:nvPr/>
        </p:nvPicPr>
        <p:blipFill rotWithShape="1">
          <a:blip r:embed="rId2"/>
          <a:srcRect l="44799" t="46382" r="30137" b="29944"/>
          <a:stretch/>
        </p:blipFill>
        <p:spPr bwMode="auto">
          <a:xfrm>
            <a:off x="-16041" y="1641526"/>
            <a:ext cx="5805562" cy="3298963"/>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766D20D6-74DC-CB9C-3158-150FEFC8DF2C}"/>
              </a:ext>
            </a:extLst>
          </p:cNvPr>
          <p:cNvSpPr txBox="1"/>
          <p:nvPr/>
        </p:nvSpPr>
        <p:spPr>
          <a:xfrm>
            <a:off x="5562583" y="1366799"/>
            <a:ext cx="6105378" cy="3970318"/>
          </a:xfrm>
          <a:prstGeom prst="rect">
            <a:avLst/>
          </a:prstGeom>
          <a:noFill/>
        </p:spPr>
        <p:txBody>
          <a:bodyPr wrap="square">
            <a:spAutoFit/>
          </a:bodyPr>
          <a:lstStyle/>
          <a:p>
            <a:r>
              <a:rPr lang="id-ID" sz="1800" i="1" dirty="0">
                <a:effectLst/>
                <a:latin typeface="Times New Roman" panose="02020603050405020304" pitchFamily="18" charset="0"/>
                <a:ea typeface="Times New Roman" panose="02020603050405020304" pitchFamily="18" charset="0"/>
              </a:rPr>
              <a:t>data collection</a:t>
            </a:r>
            <a:r>
              <a:rPr lang="id-ID" sz="1800" dirty="0">
                <a:effectLst/>
                <a:latin typeface="Times New Roman" panose="02020603050405020304" pitchFamily="18" charset="0"/>
                <a:ea typeface="Times New Roman" panose="02020603050405020304" pitchFamily="18" charset="0"/>
              </a:rPr>
              <a:t> melalui wawancara, observasi dan dokumentasi</a:t>
            </a:r>
            <a:endParaRPr lang="en-US" sz="1800" dirty="0">
              <a:effectLst/>
              <a:latin typeface="Times New Roman" panose="02020603050405020304" pitchFamily="18" charset="0"/>
              <a:ea typeface="Times New Roman" panose="02020603050405020304" pitchFamily="18" charset="0"/>
            </a:endParaRPr>
          </a:p>
          <a:p>
            <a:r>
              <a:rPr lang="id-ID" sz="1800" i="1" dirty="0">
                <a:effectLst/>
                <a:latin typeface="Times New Roman" panose="02020603050405020304" pitchFamily="18" charset="0"/>
                <a:ea typeface="Times New Roman" panose="02020603050405020304" pitchFamily="18" charset="0"/>
              </a:rPr>
              <a:t>data reduction</a:t>
            </a:r>
            <a:r>
              <a:rPr lang="id-ID" sz="1800" dirty="0">
                <a:effectLst/>
                <a:latin typeface="Times New Roman" panose="02020603050405020304" pitchFamily="18" charset="0"/>
                <a:ea typeface="Times New Roman" panose="02020603050405020304" pitchFamily="18" charset="0"/>
              </a:rPr>
              <a:t> dengan cara merangkum, memilih hal-hal yang pokok, memfokuskan pada permasalahan dan upaya yang telah dilakukan di pondok memberikan gambaran yang lebih jelas dan mempermudah peneliti untuk melakukan pengumpulan data selanjutnya. </a:t>
            </a:r>
            <a:endParaRPr lang="en-US" sz="1800" dirty="0">
              <a:effectLst/>
              <a:latin typeface="Times New Roman" panose="02020603050405020304" pitchFamily="18" charset="0"/>
              <a:ea typeface="Times New Roman" panose="02020603050405020304" pitchFamily="18" charset="0"/>
            </a:endParaRPr>
          </a:p>
          <a:p>
            <a:r>
              <a:rPr lang="id-ID" sz="1800" i="1" dirty="0">
                <a:effectLst/>
                <a:latin typeface="Times New Roman" panose="02020603050405020304" pitchFamily="18" charset="0"/>
                <a:ea typeface="Times New Roman" panose="02020603050405020304" pitchFamily="18" charset="0"/>
              </a:rPr>
              <a:t>data display</a:t>
            </a:r>
            <a:r>
              <a:rPr lang="id-ID" sz="1800" dirty="0">
                <a:effectLst/>
                <a:latin typeface="Times New Roman" panose="02020603050405020304" pitchFamily="18" charset="0"/>
                <a:ea typeface="Times New Roman" panose="02020603050405020304" pitchFamily="18" charset="0"/>
              </a:rPr>
              <a:t>, penyajian data bisa dilakukan dalam bentuk uraian singkat, bagan, hubungan antar kategori dari hasil pengumpulan data dan reduksi data. </a:t>
            </a:r>
            <a:endParaRPr lang="en-US" sz="1800" dirty="0">
              <a:effectLst/>
              <a:latin typeface="Times New Roman" panose="02020603050405020304" pitchFamily="18" charset="0"/>
              <a:ea typeface="Times New Roman" panose="02020603050405020304" pitchFamily="18" charset="0"/>
            </a:endParaRPr>
          </a:p>
          <a:p>
            <a:r>
              <a:rPr lang="id-ID" sz="1800" i="1" dirty="0">
                <a:effectLst/>
                <a:latin typeface="Times New Roman" panose="02020603050405020304" pitchFamily="18" charset="0"/>
                <a:ea typeface="Times New Roman" panose="02020603050405020304" pitchFamily="18" charset="0"/>
              </a:rPr>
              <a:t>concuslion drawing/verification</a:t>
            </a:r>
            <a:r>
              <a:rPr lang="id-ID" sz="1800" dirty="0">
                <a:effectLst/>
                <a:latin typeface="Times New Roman" panose="02020603050405020304" pitchFamily="18" charset="0"/>
                <a:ea typeface="Times New Roman" panose="02020603050405020304" pitchFamily="18" charset="0"/>
              </a:rPr>
              <a:t> menguraikan dan menyimpulkan data hasil penelitian agar dapat secara jelas untuk di pahami oleh pembacanya terutama pemilik pesantren sehingga dapat melakukan strategi yang efektif dan efisien dalam mengelola pondok (J. Moleong, 2011)</a:t>
            </a:r>
            <a:endParaRPr lang="en-ID" dirty="0"/>
          </a:p>
        </p:txBody>
      </p:sp>
    </p:spTree>
    <p:extLst>
      <p:ext uri="{BB962C8B-B14F-4D97-AF65-F5344CB8AC3E}">
        <p14:creationId xmlns:p14="http://schemas.microsoft.com/office/powerpoint/2010/main" val="6419562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bject 3">
            <a:extLst>
              <a:ext uri="{FF2B5EF4-FFF2-40B4-BE49-F238E27FC236}">
                <a16:creationId xmlns:a16="http://schemas.microsoft.com/office/drawing/2014/main" id="{D308E737-3B34-464A-9A37-E25D9AFA5E57}"/>
              </a:ext>
            </a:extLst>
          </p:cNvPr>
          <p:cNvSpPr/>
          <p:nvPr/>
        </p:nvSpPr>
        <p:spPr>
          <a:xfrm>
            <a:off x="0" y="37003"/>
            <a:ext cx="12208041" cy="1155032"/>
          </a:xfrm>
          <a:custGeom>
            <a:avLst/>
            <a:gdLst/>
            <a:ahLst/>
            <a:cxnLst/>
            <a:rect l="l" t="t" r="r" b="b"/>
            <a:pathLst>
              <a:path w="11831320" h="1042669">
                <a:moveTo>
                  <a:pt x="11830812" y="0"/>
                </a:moveTo>
                <a:lnTo>
                  <a:pt x="0" y="0"/>
                </a:lnTo>
                <a:lnTo>
                  <a:pt x="0" y="1042415"/>
                </a:lnTo>
                <a:lnTo>
                  <a:pt x="11830812" y="1042415"/>
                </a:lnTo>
                <a:lnTo>
                  <a:pt x="11830812" y="0"/>
                </a:lnTo>
                <a:close/>
              </a:path>
            </a:pathLst>
          </a:custGeom>
          <a:solidFill>
            <a:srgbClr val="1B4685"/>
          </a:solidFill>
        </p:spPr>
        <p:txBody>
          <a:bodyPr wrap="square" lIns="0" tIns="0" rIns="0" bIns="0" rtlCol="0"/>
          <a:lstStyle/>
          <a:p>
            <a:pPr algn="ctr"/>
            <a:r>
              <a:rPr lang="en-US" sz="3600" b="1" spc="20" dirty="0">
                <a:solidFill>
                  <a:srgbClr val="FFFFFF"/>
                </a:solidFill>
                <a:latin typeface="Arial"/>
                <a:cs typeface="Arial"/>
              </a:rPr>
              <a:t>HASIL PENELITIAN</a:t>
            </a:r>
            <a:endParaRPr sz="3600" b="1" dirty="0"/>
          </a:p>
        </p:txBody>
      </p:sp>
      <p:sp>
        <p:nvSpPr>
          <p:cNvPr id="11" name="TextBox 10">
            <a:extLst>
              <a:ext uri="{FF2B5EF4-FFF2-40B4-BE49-F238E27FC236}">
                <a16:creationId xmlns:a16="http://schemas.microsoft.com/office/drawing/2014/main" id="{CB60DF0F-A34A-4C36-AD90-A97FD3CBF2C8}"/>
              </a:ext>
            </a:extLst>
          </p:cNvPr>
          <p:cNvSpPr txBox="1"/>
          <p:nvPr/>
        </p:nvSpPr>
        <p:spPr>
          <a:xfrm>
            <a:off x="261237" y="1751593"/>
            <a:ext cx="11325712" cy="2862322"/>
          </a:xfrm>
          <a:prstGeom prst="rect">
            <a:avLst/>
          </a:prstGeom>
          <a:noFill/>
        </p:spPr>
        <p:txBody>
          <a:bodyPr wrap="square" rtlCol="0">
            <a:spAutoFit/>
          </a:bodyPr>
          <a:lstStyle/>
          <a:p>
            <a:r>
              <a:rPr lang="id-ID" sz="1800" dirty="0">
                <a:effectLst/>
                <a:latin typeface="Times New Roman" panose="02020603050405020304" pitchFamily="18" charset="0"/>
                <a:ea typeface="Times New Roman" panose="02020603050405020304" pitchFamily="18" charset="0"/>
              </a:rPr>
              <a:t>Berdasarkan hasil pengumpulan data terdapat 3 tinjauan dalam memahami kondisi pesantren imam bukhori yaitu </a:t>
            </a:r>
            <a:endParaRPr lang="en-US" sz="1800" dirty="0">
              <a:effectLst/>
              <a:latin typeface="Times New Roman" panose="02020603050405020304" pitchFamily="18" charset="0"/>
              <a:ea typeface="Times New Roman" panose="02020603050405020304" pitchFamily="18" charset="0"/>
            </a:endParaRPr>
          </a:p>
          <a:p>
            <a:r>
              <a:rPr lang="id-ID" sz="1800" b="1" dirty="0">
                <a:effectLst/>
                <a:latin typeface="Times New Roman" panose="02020603050405020304" pitchFamily="18" charset="0"/>
                <a:ea typeface="Times New Roman" panose="02020603050405020304" pitchFamily="18" charset="0"/>
              </a:rPr>
              <a:t>kajian pertama</a:t>
            </a:r>
            <a:r>
              <a:rPr lang="id-ID" sz="1800" dirty="0">
                <a:effectLst/>
                <a:latin typeface="Times New Roman" panose="02020603050405020304" pitchFamily="18" charset="0"/>
                <a:ea typeface="Times New Roman" panose="02020603050405020304" pitchFamily="18" charset="0"/>
              </a:rPr>
              <a:t>: Permasalahan pesantren yang meliputi kendala pendaftaran dan sumber daya;, administrasi dan manajemen  pesantren; dan persepsi public dan kurikulum. </a:t>
            </a:r>
            <a:endParaRPr lang="en-US" sz="1800" dirty="0">
              <a:effectLst/>
              <a:latin typeface="Times New Roman" panose="02020603050405020304" pitchFamily="18" charset="0"/>
              <a:ea typeface="Times New Roman" panose="02020603050405020304" pitchFamily="18" charset="0"/>
            </a:endParaRPr>
          </a:p>
          <a:p>
            <a:r>
              <a:rPr lang="id-ID" sz="1800" b="1" dirty="0">
                <a:effectLst/>
                <a:latin typeface="Times New Roman" panose="02020603050405020304" pitchFamily="18" charset="0"/>
                <a:ea typeface="Times New Roman" panose="02020603050405020304" pitchFamily="18" charset="0"/>
              </a:rPr>
              <a:t>Kajian kedua</a:t>
            </a:r>
            <a:r>
              <a:rPr lang="id-ID" sz="1800" dirty="0">
                <a:effectLst/>
                <a:latin typeface="Times New Roman" panose="02020603050405020304" pitchFamily="18" charset="0"/>
                <a:ea typeface="Times New Roman" panose="02020603050405020304" pitchFamily="18" charset="0"/>
              </a:rPr>
              <a:t> yaitu  upaya pesantren imam Bukhori yang meliputi peningkatan keuangan dan administrasi; </a:t>
            </a:r>
            <a:r>
              <a:rPr lang="id-ID" sz="1800" dirty="0">
                <a:effectLst/>
                <a:latin typeface="Times New Roman" panose="02020603050405020304" pitchFamily="18" charset="0"/>
                <a:ea typeface="Century" panose="02040604050505020304" pitchFamily="18" charset="0"/>
              </a:rPr>
              <a:t>Perekrutan dan Peningkatan Pendapatan; Manajemen Pendidikan dan Pengembangan Kurikulum; Pengembangan Infrastruktur dan Program Unggulan; Inisiatif Pengembangan Kewirausahaan dan Kaderisasi; Perekrutan dan Peningkatan Pendapatan; Manajemen Pendidikan dan Pengembangan Kurikulum; Pengembangan Infrastruktur dan Program Unggulan; Inisiatif Pengembangan Kewirausahaan dan Kaderisasi. </a:t>
            </a:r>
            <a:endParaRPr lang="en-US" sz="1800" dirty="0">
              <a:effectLst/>
              <a:latin typeface="Times New Roman" panose="02020603050405020304" pitchFamily="18" charset="0"/>
              <a:ea typeface="Century" panose="02040604050505020304" pitchFamily="18" charset="0"/>
            </a:endParaRPr>
          </a:p>
          <a:p>
            <a:r>
              <a:rPr lang="id-ID" sz="1800" b="1" dirty="0">
                <a:effectLst/>
                <a:latin typeface="Times New Roman" panose="02020603050405020304" pitchFamily="18" charset="0"/>
                <a:ea typeface="Century" panose="02040604050505020304" pitchFamily="18" charset="0"/>
              </a:rPr>
              <a:t>Kajian ke tiga</a:t>
            </a:r>
            <a:r>
              <a:rPr lang="id-ID" sz="1800" dirty="0">
                <a:effectLst/>
                <a:latin typeface="Times New Roman" panose="02020603050405020304" pitchFamily="18" charset="0"/>
                <a:ea typeface="Century" panose="02040604050505020304" pitchFamily="18" charset="0"/>
              </a:rPr>
              <a:t> yaitu . Kerjasama dan Kemitraan di Pesantren Imam Bukhori yang meliputi Kemitraan Pendidikan dan Bisnis; Kepemimpinan dan Koordinasi; Keterlibatan dan Kemitraan dengan Masyarakat</a:t>
            </a:r>
            <a:endParaRPr lang="en-ID" sz="2400" b="1" dirty="0"/>
          </a:p>
        </p:txBody>
      </p:sp>
    </p:spTree>
    <p:extLst>
      <p:ext uri="{BB962C8B-B14F-4D97-AF65-F5344CB8AC3E}">
        <p14:creationId xmlns:p14="http://schemas.microsoft.com/office/powerpoint/2010/main" val="19712058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7D9F5-93C1-0B3C-3742-3745D56B67CD}"/>
              </a:ext>
            </a:extLst>
          </p:cNvPr>
          <p:cNvSpPr>
            <a:spLocks noGrp="1"/>
          </p:cNvSpPr>
          <p:nvPr>
            <p:ph type="title"/>
          </p:nvPr>
        </p:nvSpPr>
        <p:spPr/>
        <p:txBody>
          <a:bodyPr/>
          <a:lstStyle/>
          <a:p>
            <a:r>
              <a:rPr lang="en-US" dirty="0"/>
              <a:t>Kesimpulan</a:t>
            </a:r>
            <a:endParaRPr lang="en-ID" dirty="0"/>
          </a:p>
        </p:txBody>
      </p:sp>
      <p:sp>
        <p:nvSpPr>
          <p:cNvPr id="3" name="Content Placeholder 2">
            <a:extLst>
              <a:ext uri="{FF2B5EF4-FFF2-40B4-BE49-F238E27FC236}">
                <a16:creationId xmlns:a16="http://schemas.microsoft.com/office/drawing/2014/main" id="{8C401D8F-8350-4077-03E9-82D6C72E65CF}"/>
              </a:ext>
            </a:extLst>
          </p:cNvPr>
          <p:cNvSpPr>
            <a:spLocks noGrp="1"/>
          </p:cNvSpPr>
          <p:nvPr>
            <p:ph idx="1"/>
          </p:nvPr>
        </p:nvSpPr>
        <p:spPr>
          <a:xfrm>
            <a:off x="1947081" y="1905793"/>
            <a:ext cx="8752764" cy="2748094"/>
          </a:xfrm>
        </p:spPr>
        <p:txBody>
          <a:bodyPr>
            <a:normAutofit fontScale="92500" lnSpcReduction="10000"/>
          </a:bodyPr>
          <a:lstStyle/>
          <a:p>
            <a:pPr marL="0" indent="0" algn="just">
              <a:buNone/>
            </a:pPr>
            <a:r>
              <a:rPr lang="en-US" sz="2400" dirty="0">
                <a:latin typeface="Times New Roman" panose="02020603050405020304" pitchFamily="18" charset="0"/>
                <a:ea typeface="Century" panose="02040604050505020304" pitchFamily="18" charset="0"/>
              </a:rPr>
              <a:t>S</a:t>
            </a:r>
            <a:r>
              <a:rPr lang="id-ID" sz="2400" dirty="0">
                <a:effectLst/>
                <a:latin typeface="Times New Roman" panose="02020603050405020304" pitchFamily="18" charset="0"/>
                <a:ea typeface="Century" panose="02040604050505020304" pitchFamily="18" charset="0"/>
              </a:rPr>
              <a:t>olusi potensial untuk pesantren Imam Bukhori melalui 6 aspek yakni 1) Rekruitmen SDM baru; 2) Benchmarking; 3) </a:t>
            </a:r>
            <a:r>
              <a:rPr lang="id-ID" sz="2400" dirty="0">
                <a:effectLst/>
                <a:latin typeface="Times New Roman" panose="02020603050405020304" pitchFamily="18" charset="0"/>
                <a:ea typeface="Times New Roman" panose="02020603050405020304" pitchFamily="18" charset="0"/>
              </a:rPr>
              <a:t>Pemasaran dan Penjangkauan; 4) Peningkatan Kurikulum dan Fasilitas; 5) </a:t>
            </a:r>
            <a:r>
              <a:rPr lang="id-ID" sz="2400" dirty="0">
                <a:effectLst/>
                <a:latin typeface="Times New Roman" panose="02020603050405020304" pitchFamily="18" charset="0"/>
                <a:ea typeface="Century" panose="02040604050505020304" pitchFamily="18" charset="0"/>
              </a:rPr>
              <a:t>Keterlibatan dan Kemitraan dengan Masyarakat; 6) Kehadiran Digital dan Pembelajaran Daring. Dengan demikian melalui paparan penelitian ini diharapkan menjadi masukan bagi pesantren serta menjadi salah satu alternatif penyelesaian permasalahan sehingga pada tahun berikutnya dapat meningkatkan jumlah santri dan telah bekerjasama dengan Lembaga Pendidikan berdasarkan model dan sejumlah kajian yang telah dipaparkan.</a:t>
            </a:r>
            <a:endParaRPr lang="en-ID" sz="2400" dirty="0">
              <a:effectLst/>
              <a:latin typeface="Times New Roman" panose="02020603050405020304" pitchFamily="18" charset="0"/>
              <a:ea typeface="Times New Roman" panose="02020603050405020304" pitchFamily="18" charset="0"/>
            </a:endParaRPr>
          </a:p>
          <a:p>
            <a:endParaRPr lang="en-ID" dirty="0"/>
          </a:p>
        </p:txBody>
      </p:sp>
    </p:spTree>
    <p:extLst>
      <p:ext uri="{BB962C8B-B14F-4D97-AF65-F5344CB8AC3E}">
        <p14:creationId xmlns:p14="http://schemas.microsoft.com/office/powerpoint/2010/main" val="652606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100000">
              <a:srgbClr val="1B4685"/>
            </a:gs>
            <a:gs pos="31000">
              <a:srgbClr val="0A2246"/>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075661" y="3240374"/>
            <a:ext cx="8213558" cy="1645920"/>
          </a:xfrm>
        </p:spPr>
        <p:txBody>
          <a:bodyPr>
            <a:normAutofit/>
          </a:bodyPr>
          <a:lstStyle/>
          <a:p>
            <a:r>
              <a:rPr lang="id-ID" sz="3000" b="1" dirty="0">
                <a:latin typeface="Times New Roman" panose="02020603050405020304" pitchFamily="18" charset="0"/>
                <a:cs typeface="Times New Roman" panose="02020603050405020304" pitchFamily="18" charset="0"/>
              </a:rPr>
              <a:t>TERIMA KASIH  </a:t>
            </a:r>
            <a:endParaRPr lang="en-US" sz="3000" b="1"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FAFE5DE5-5C13-6021-AA76-555C18A1AA9F}"/>
              </a:ext>
            </a:extLst>
          </p:cNvPr>
          <p:cNvPicPr>
            <a:picLocks noChangeAspect="1"/>
          </p:cNvPicPr>
          <p:nvPr/>
        </p:nvPicPr>
        <p:blipFill>
          <a:blip r:embed="rId2"/>
          <a:stretch>
            <a:fillRect/>
          </a:stretch>
        </p:blipFill>
        <p:spPr>
          <a:xfrm>
            <a:off x="4946803" y="1753785"/>
            <a:ext cx="2298393" cy="2309549"/>
          </a:xfrm>
          <a:prstGeom prst="rect">
            <a:avLst/>
          </a:prstGeom>
        </p:spPr>
      </p:pic>
      <p:sp>
        <p:nvSpPr>
          <p:cNvPr id="10" name="TextBox 9">
            <a:extLst>
              <a:ext uri="{FF2B5EF4-FFF2-40B4-BE49-F238E27FC236}">
                <a16:creationId xmlns:a16="http://schemas.microsoft.com/office/drawing/2014/main" id="{776D8A2F-DD06-A490-1BF8-E377D1766E77}"/>
              </a:ext>
            </a:extLst>
          </p:cNvPr>
          <p:cNvSpPr txBox="1"/>
          <p:nvPr/>
        </p:nvSpPr>
        <p:spPr>
          <a:xfrm>
            <a:off x="182693" y="239337"/>
            <a:ext cx="6096000" cy="830997"/>
          </a:xfrm>
          <a:prstGeom prst="rect">
            <a:avLst/>
          </a:prstGeom>
          <a:noFill/>
        </p:spPr>
        <p:txBody>
          <a:bodyPr wrap="square">
            <a:spAutoFit/>
          </a:bodyPr>
          <a:lstStyle/>
          <a:p>
            <a:pPr>
              <a:lnSpc>
                <a:spcPct val="100000"/>
              </a:lnSpc>
            </a:pPr>
            <a:r>
              <a:rPr lang="en-US" sz="2400" dirty="0" err="1">
                <a:solidFill>
                  <a:srgbClr val="FFC000"/>
                </a:solidFill>
                <a:latin typeface="Times New Roman" panose="02020603050405020304" pitchFamily="18" charset="0"/>
                <a:cs typeface="Times New Roman" panose="02020603050405020304" pitchFamily="18" charset="0"/>
              </a:rPr>
              <a:t>Manajemen</a:t>
            </a:r>
            <a:r>
              <a:rPr lang="en-US" sz="2400" dirty="0">
                <a:solidFill>
                  <a:srgbClr val="FFC000"/>
                </a:solidFill>
                <a:latin typeface="Times New Roman" panose="02020603050405020304" pitchFamily="18" charset="0"/>
                <a:cs typeface="Times New Roman" panose="02020603050405020304" pitchFamily="18" charset="0"/>
              </a:rPr>
              <a:t> </a:t>
            </a:r>
            <a:r>
              <a:rPr lang="en-US" sz="2400">
                <a:solidFill>
                  <a:srgbClr val="FFC000"/>
                </a:solidFill>
                <a:latin typeface="Times New Roman" panose="02020603050405020304" pitchFamily="18" charset="0"/>
                <a:cs typeface="Times New Roman" panose="02020603050405020304" pitchFamily="18" charset="0"/>
              </a:rPr>
              <a:t>Pendidikan Islam</a:t>
            </a:r>
            <a:endParaRPr lang="en-US" sz="2400" dirty="0">
              <a:solidFill>
                <a:srgbClr val="FFC000"/>
              </a:solidFill>
              <a:latin typeface="Times New Roman" panose="02020603050405020304" pitchFamily="18" charset="0"/>
              <a:cs typeface="Times New Roman" panose="02020603050405020304" pitchFamily="18" charset="0"/>
            </a:endParaRPr>
          </a:p>
          <a:p>
            <a:pPr>
              <a:lnSpc>
                <a:spcPct val="100000"/>
              </a:lnSpc>
            </a:pPr>
            <a:r>
              <a:rPr lang="en-US" sz="2400" dirty="0" err="1">
                <a:solidFill>
                  <a:srgbClr val="FFC000"/>
                </a:solidFill>
                <a:latin typeface="Times New Roman" panose="02020603050405020304" pitchFamily="18" charset="0"/>
                <a:cs typeface="Times New Roman" panose="02020603050405020304" pitchFamily="18" charset="0"/>
              </a:rPr>
              <a:t>Fakultas</a:t>
            </a:r>
            <a:r>
              <a:rPr lang="en-US" sz="2400" dirty="0">
                <a:solidFill>
                  <a:srgbClr val="FFC000"/>
                </a:solidFill>
                <a:latin typeface="Times New Roman" panose="02020603050405020304" pitchFamily="18" charset="0"/>
                <a:cs typeface="Times New Roman" panose="02020603050405020304" pitchFamily="18" charset="0"/>
              </a:rPr>
              <a:t> Agama Islam</a:t>
            </a:r>
          </a:p>
        </p:txBody>
      </p:sp>
    </p:spTree>
    <p:extLst>
      <p:ext uri="{BB962C8B-B14F-4D97-AF65-F5344CB8AC3E}">
        <p14:creationId xmlns:p14="http://schemas.microsoft.com/office/powerpoint/2010/main" val="775983538"/>
      </p:ext>
    </p:extLst>
  </p:cSld>
  <p:clrMapOvr>
    <a:masterClrMapping/>
  </p:clrMapOvr>
  <p:transition spd="med">
    <p:pull/>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1516</TotalTime>
  <Words>780</Words>
  <Application>Microsoft Office PowerPoint</Application>
  <PresentationFormat>Widescreen</PresentationFormat>
  <Paragraphs>50</Paragraphs>
  <Slides>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Alexon RR</vt:lpstr>
      <vt:lpstr>Amasis MT Pro Black</vt:lpstr>
      <vt:lpstr>Arial</vt:lpstr>
      <vt:lpstr>Calibri</vt:lpstr>
      <vt:lpstr>Century Gothic</vt:lpstr>
      <vt:lpstr>KBCloudyDay</vt:lpstr>
      <vt:lpstr>Times New Roman</vt:lpstr>
      <vt:lpstr>Wingdings</vt:lpstr>
      <vt:lpstr>Office Theme</vt:lpstr>
      <vt:lpstr>Analisis Manajemen Pengelolaan Pesantren (Studi Kasus Manajemen Pesantren Imam Bukhari)</vt:lpstr>
      <vt:lpstr>PowerPoint Presentation</vt:lpstr>
      <vt:lpstr>PowerPoint Presentation</vt:lpstr>
      <vt:lpstr>PowerPoint Presentation</vt:lpstr>
      <vt:lpstr>PowerPoint Presentation</vt:lpstr>
      <vt:lpstr>PowerPoint Presentation</vt:lpstr>
      <vt:lpstr>PowerPoint Presentation</vt:lpstr>
      <vt:lpstr>Kesimpulan</vt:lpstr>
      <vt:lpstr>TERIMA KASIH  </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Umsida</dc:creator>
  <cp:lastModifiedBy>Antstore</cp:lastModifiedBy>
  <cp:revision>126</cp:revision>
  <dcterms:created xsi:type="dcterms:W3CDTF">2020-02-15T07:43:00Z</dcterms:created>
  <dcterms:modified xsi:type="dcterms:W3CDTF">2024-08-09T23:01:42Z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